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920" r:id="rId2"/>
    <p:sldId id="1634" r:id="rId3"/>
    <p:sldId id="1703" r:id="rId4"/>
    <p:sldId id="1704" r:id="rId5"/>
    <p:sldId id="1705" r:id="rId6"/>
    <p:sldId id="1706" r:id="rId7"/>
    <p:sldId id="1707" r:id="rId8"/>
    <p:sldId id="1711" r:id="rId9"/>
    <p:sldId id="1708" r:id="rId10"/>
    <p:sldId id="1009" r:id="rId1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9">
          <p15:clr>
            <a:srgbClr val="A4A3A4"/>
          </p15:clr>
        </p15:guide>
        <p15:guide id="2" pos="2875">
          <p15:clr>
            <a:srgbClr val="A4A3A4"/>
          </p15:clr>
        </p15:guide>
        <p15:guide id="3" pos="92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747A"/>
    <a:srgbClr val="0096D6"/>
    <a:srgbClr val="000000"/>
    <a:srgbClr val="FF6600"/>
    <a:srgbClr val="CC99FF"/>
    <a:srgbClr val="FF0066"/>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5654" autoAdjust="0"/>
  </p:normalViewPr>
  <p:slideViewPr>
    <p:cSldViewPr snapToGrid="0">
      <p:cViewPr varScale="1">
        <p:scale>
          <a:sx n="109" d="100"/>
          <a:sy n="109" d="100"/>
        </p:scale>
        <p:origin x="1272" y="96"/>
      </p:cViewPr>
      <p:guideLst>
        <p:guide orient="horz" pos="3909"/>
        <p:guide pos="2875"/>
        <p:guide pos="92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6" d="100"/>
          <a:sy n="86" d="100"/>
        </p:scale>
        <p:origin x="-381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B15B8144-5C3A-4EF3-BB03-269E3AED8755}" type="datetimeFigureOut">
              <a:rPr lang="fr-BE" smtClean="0"/>
              <a:t>28-05-19</a:t>
            </a:fld>
            <a:endParaRPr lang="fr-B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38C43D46-FA77-404A-82CC-5F5B8E7F5646}" type="slidenum">
              <a:rPr lang="fr-BE" smtClean="0"/>
              <a:t>‹#›</a:t>
            </a:fld>
            <a:endParaRPr lang="fr-BE"/>
          </a:p>
        </p:txBody>
      </p:sp>
    </p:spTree>
    <p:extLst>
      <p:ext uri="{BB962C8B-B14F-4D97-AF65-F5344CB8AC3E}">
        <p14:creationId xmlns:p14="http://schemas.microsoft.com/office/powerpoint/2010/main" val="452944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659" cy="498056"/>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50444" y="2"/>
            <a:ext cx="2945659" cy="498056"/>
          </a:xfrm>
          <a:prstGeom prst="rect">
            <a:avLst/>
          </a:prstGeom>
        </p:spPr>
        <p:txBody>
          <a:bodyPr vert="horz" lIns="91440" tIns="45720" rIns="91440" bIns="45720" rtlCol="0"/>
          <a:lstStyle>
            <a:lvl1pPr algn="r">
              <a:defRPr sz="1200"/>
            </a:lvl1pPr>
          </a:lstStyle>
          <a:p>
            <a:fld id="{321D5F85-2B59-4CA9-9CDE-9C1A448DCF78}" type="datetimeFigureOut">
              <a:rPr lang="fr-BE" smtClean="0"/>
              <a:t>28-05-19</a:t>
            </a:fld>
            <a:endParaRPr lang="fr-B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40" tIns="45720" rIns="91440" bIns="45720" rtlCol="0" anchor="b"/>
          <a:lstStyle>
            <a:lvl1pPr algn="r">
              <a:defRPr sz="1200"/>
            </a:lvl1pPr>
          </a:lstStyle>
          <a:p>
            <a:fld id="{66156E66-97B3-48AE-A1D7-C0617C43C904}" type="slidenum">
              <a:rPr lang="fr-BE" smtClean="0"/>
              <a:t>‹#›</a:t>
            </a:fld>
            <a:endParaRPr lang="fr-BE"/>
          </a:p>
        </p:txBody>
      </p:sp>
    </p:spTree>
    <p:extLst>
      <p:ext uri="{BB962C8B-B14F-4D97-AF65-F5344CB8AC3E}">
        <p14:creationId xmlns:p14="http://schemas.microsoft.com/office/powerpoint/2010/main" val="362973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66156E66-97B3-48AE-A1D7-C0617C43C904}" type="slidenum">
              <a:rPr lang="fr-BE" smtClean="0">
                <a:solidFill>
                  <a:prstClr val="black"/>
                </a:solidFill>
              </a:rPr>
              <a:pPr/>
              <a:t>1</a:t>
            </a:fld>
            <a:endParaRPr lang="fr-BE" dirty="0">
              <a:solidFill>
                <a:prstClr val="black"/>
              </a:solidFill>
            </a:endParaRPr>
          </a:p>
        </p:txBody>
      </p:sp>
    </p:spTree>
    <p:extLst>
      <p:ext uri="{BB962C8B-B14F-4D97-AF65-F5344CB8AC3E}">
        <p14:creationId xmlns:p14="http://schemas.microsoft.com/office/powerpoint/2010/main" val="1709385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156E66-97B3-48AE-A1D7-C0617C43C904}" type="slidenum">
              <a:rPr lang="fr-BE" smtClean="0"/>
              <a:t>10</a:t>
            </a:fld>
            <a:endParaRPr lang="fr-BE"/>
          </a:p>
        </p:txBody>
      </p:sp>
    </p:spTree>
    <p:extLst>
      <p:ext uri="{BB962C8B-B14F-4D97-AF65-F5344CB8AC3E}">
        <p14:creationId xmlns:p14="http://schemas.microsoft.com/office/powerpoint/2010/main" val="178948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ifo</a:t>
            </a:r>
            <a:r>
              <a:rPr lang="en-US" sz="1200" b="0" i="0" u="none" strike="noStrike" kern="1200" baseline="0" dirty="0">
                <a:solidFill>
                  <a:schemeClr val="tx1"/>
                </a:solidFill>
                <a:latin typeface="+mn-lt"/>
                <a:ea typeface="+mn-ea"/>
                <a:cs typeface="+mn-cs"/>
              </a:rPr>
              <a:t> World Economic Climate Suffers Another Setback</a:t>
            </a:r>
          </a:p>
          <a:p>
            <a:r>
              <a:rPr lang="en-US" sz="1200" b="0" i="0" u="none" strike="noStrike" kern="1200" baseline="0" dirty="0">
                <a:solidFill>
                  <a:schemeClr val="tx1"/>
                </a:solidFill>
                <a:latin typeface="+mn-lt"/>
                <a:ea typeface="+mn-ea"/>
                <a:cs typeface="+mn-cs"/>
              </a:rPr>
              <a:t>Munich, February 11, 2019 – The </a:t>
            </a:r>
            <a:r>
              <a:rPr lang="en-US" sz="1200" b="0" i="0" u="none" strike="noStrike" kern="1200" baseline="0" dirty="0" err="1">
                <a:solidFill>
                  <a:schemeClr val="tx1"/>
                </a:solidFill>
                <a:latin typeface="+mn-lt"/>
                <a:ea typeface="+mn-ea"/>
                <a:cs typeface="+mn-cs"/>
              </a:rPr>
              <a:t>ifo</a:t>
            </a:r>
            <a:r>
              <a:rPr lang="en-US" sz="1200" b="0" i="0" u="none" strike="noStrike" kern="1200" baseline="0" dirty="0">
                <a:solidFill>
                  <a:schemeClr val="tx1"/>
                </a:solidFill>
                <a:latin typeface="+mn-lt"/>
                <a:ea typeface="+mn-ea"/>
                <a:cs typeface="+mn-cs"/>
              </a:rPr>
              <a:t> World Economic Climate deteriorated for the fourth time in succession.</a:t>
            </a:r>
          </a:p>
          <a:p>
            <a:pPr marL="0" indent="0">
              <a:buFont typeface="Wingdings" panose="05000000000000000000" pitchFamily="2" charset="2"/>
              <a:buNone/>
            </a:pPr>
            <a:endParaRPr lang="en-US" sz="1200" b="0" i="0" u="none" strike="noStrike" kern="1200" baseline="0" dirty="0">
              <a:solidFill>
                <a:schemeClr val="tx1"/>
              </a:solidFill>
              <a:latin typeface="+mn-lt"/>
              <a:ea typeface="+mn-ea"/>
              <a:cs typeface="+mn-cs"/>
            </a:endParaRPr>
          </a:p>
          <a:p>
            <a:pPr marL="0" indent="0">
              <a:buFont typeface="Wingdings" panose="05000000000000000000" pitchFamily="2" charset="2"/>
              <a:buNone/>
            </a:pPr>
            <a:r>
              <a:rPr lang="en-US" sz="1200" b="0" i="0" u="none" strike="noStrike" kern="1200" baseline="0" dirty="0">
                <a:solidFill>
                  <a:schemeClr val="tx1"/>
                </a:solidFill>
                <a:latin typeface="+mn-lt"/>
                <a:ea typeface="+mn-ea"/>
                <a:cs typeface="+mn-cs"/>
              </a:rPr>
              <a:t>In the first quarter, the indicator dropped from -2.2 points to -13.1 points. Expectations and assessments </a:t>
            </a:r>
            <a:r>
              <a:rPr lang="en-US" sz="1200" b="0" i="0" u="none" strike="noStrike" kern="1200" baseline="0" dirty="0" err="1">
                <a:solidFill>
                  <a:schemeClr val="tx1"/>
                </a:solidFill>
                <a:latin typeface="+mn-lt"/>
                <a:ea typeface="+mn-ea"/>
                <a:cs typeface="+mn-cs"/>
              </a:rPr>
              <a:t>ofthe</a:t>
            </a:r>
            <a:r>
              <a:rPr lang="en-US" sz="1200" b="0" i="0" u="none" strike="noStrike" kern="1200" baseline="0" dirty="0">
                <a:solidFill>
                  <a:schemeClr val="tx1"/>
                </a:solidFill>
                <a:latin typeface="+mn-lt"/>
                <a:ea typeface="+mn-ea"/>
                <a:cs typeface="+mn-cs"/>
              </a:rPr>
              <a:t> current economic situation dropped significantly, although experts’ overall view is still slightly </a:t>
            </a:r>
            <a:r>
              <a:rPr lang="en-US" sz="1200" b="0" i="0" u="none" strike="noStrike" kern="1200" baseline="0" dirty="0" err="1">
                <a:solidFill>
                  <a:schemeClr val="tx1"/>
                </a:solidFill>
                <a:latin typeface="+mn-lt"/>
                <a:ea typeface="+mn-ea"/>
                <a:cs typeface="+mn-cs"/>
              </a:rPr>
              <a:t>positive.The</a:t>
            </a:r>
            <a:r>
              <a:rPr lang="en-US" sz="1200" b="0" i="0" u="none" strike="noStrike" kern="1200" baseline="0" dirty="0">
                <a:solidFill>
                  <a:schemeClr val="tx1"/>
                </a:solidFill>
                <a:latin typeface="+mn-lt"/>
                <a:ea typeface="+mn-ea"/>
                <a:cs typeface="+mn-cs"/>
              </a:rPr>
              <a:t> global economy is slowing down more and more.</a:t>
            </a:r>
          </a:p>
          <a:p>
            <a:pPr marL="171450" indent="-171450">
              <a:buFont typeface="Wingdings" panose="05000000000000000000" pitchFamily="2" charset="2"/>
              <a:buChar char="v"/>
            </a:pPr>
            <a:endParaRPr lang="en-US"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v"/>
            </a:pPr>
            <a:r>
              <a:rPr lang="en-US" sz="1200" b="0" i="0" u="none" strike="noStrike" kern="1200" baseline="0" dirty="0">
                <a:solidFill>
                  <a:schemeClr val="tx1"/>
                </a:solidFill>
                <a:latin typeface="+mn-lt"/>
                <a:ea typeface="+mn-ea"/>
                <a:cs typeface="+mn-cs"/>
              </a:rPr>
              <a:t>Deterioration of the economic climate was especially strong in advanced economies. The United States in</a:t>
            </a:r>
          </a:p>
          <a:p>
            <a:pPr marL="0" indent="0">
              <a:buFont typeface="Wingdings" panose="05000000000000000000" pitchFamily="2" charset="2"/>
              <a:buNone/>
            </a:pPr>
            <a:r>
              <a:rPr lang="en-US" sz="1200" b="0" i="0" u="none" strike="noStrike" kern="1200" baseline="0" dirty="0">
                <a:solidFill>
                  <a:schemeClr val="tx1"/>
                </a:solidFill>
                <a:latin typeface="+mn-lt"/>
                <a:ea typeface="+mn-ea"/>
                <a:cs typeface="+mn-cs"/>
              </a:rPr>
              <a:t>particular saw a slump in expectations and assessments, while in the European Union, experts also revised their</a:t>
            </a:r>
          </a:p>
          <a:p>
            <a:pPr marL="0" indent="0">
              <a:buFont typeface="Wingdings" panose="05000000000000000000" pitchFamily="2" charset="2"/>
              <a:buNone/>
            </a:pPr>
            <a:r>
              <a:rPr lang="en-US" sz="1200" b="0" i="0" u="none" strike="noStrike" kern="1200" baseline="0" dirty="0">
                <a:solidFill>
                  <a:schemeClr val="tx1"/>
                </a:solidFill>
                <a:latin typeface="+mn-lt"/>
                <a:ea typeface="+mn-ea"/>
                <a:cs typeface="+mn-cs"/>
              </a:rPr>
              <a:t>estimates significantly downwards. </a:t>
            </a:r>
          </a:p>
          <a:p>
            <a:pPr marL="171450" indent="-171450">
              <a:buFont typeface="Wingdings" panose="05000000000000000000" pitchFamily="2" charset="2"/>
              <a:buChar char="v"/>
            </a:pPr>
            <a:endParaRPr lang="en-US"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v"/>
            </a:pPr>
            <a:r>
              <a:rPr lang="en-US" sz="1200" b="0" i="0" u="none" strike="noStrike" kern="1200" baseline="0" dirty="0">
                <a:solidFill>
                  <a:schemeClr val="tx1"/>
                </a:solidFill>
                <a:latin typeface="+mn-lt"/>
                <a:ea typeface="+mn-ea"/>
                <a:cs typeface="+mn-cs"/>
              </a:rPr>
              <a:t>In contrast, the economic climate in emerging and developing countries remained largely unchanged, after declining sharply over the two previous quarters. The climate cooled significantly in the Middle East and North Africa.</a:t>
            </a:r>
          </a:p>
          <a:p>
            <a:pPr marL="171450" indent="-171450">
              <a:buFont typeface="Wingdings" panose="05000000000000000000" pitchFamily="2" charset="2"/>
              <a:buChar char="v"/>
            </a:pPr>
            <a:endParaRPr lang="en-US"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v"/>
            </a:pPr>
            <a:r>
              <a:rPr lang="en-US" sz="1200" b="0" i="0" u="none" strike="noStrike" kern="1200" baseline="0" dirty="0">
                <a:solidFill>
                  <a:schemeClr val="tx1"/>
                </a:solidFill>
                <a:latin typeface="+mn-lt"/>
                <a:ea typeface="+mn-ea"/>
                <a:cs typeface="+mn-cs"/>
              </a:rPr>
              <a:t>Experts expect weaker growth in private consumption, investment, and world trade. Although a large proportion of respondents still expect short- and long-term interest rates to rise, their share has fallen sharply. They expect the US dollar to depreciate worldwide.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long time-series in Excel format consult www.cesifo-group.de/langereihen.</a:t>
            </a:r>
          </a:p>
          <a:p>
            <a:r>
              <a:rPr lang="en-US" sz="1200" b="0" i="0" u="none" strike="noStrike" kern="1200" baseline="0" dirty="0">
                <a:solidFill>
                  <a:schemeClr val="tx1"/>
                </a:solidFill>
                <a:latin typeface="+mn-lt"/>
                <a:ea typeface="+mn-ea"/>
                <a:cs typeface="+mn-cs"/>
              </a:rPr>
              <a:t>Since 1989 the </a:t>
            </a:r>
            <a:r>
              <a:rPr lang="en-US" sz="1200" b="0" i="0" u="none" strike="noStrike" kern="1200" baseline="0" dirty="0" err="1">
                <a:solidFill>
                  <a:schemeClr val="tx1"/>
                </a:solidFill>
                <a:latin typeface="+mn-lt"/>
                <a:ea typeface="+mn-ea"/>
                <a:cs typeface="+mn-cs"/>
              </a:rPr>
              <a:t>ifo</a:t>
            </a:r>
            <a:r>
              <a:rPr lang="en-US" sz="1200" b="0" i="0" u="none" strike="noStrike" kern="1200" baseline="0" dirty="0">
                <a:solidFill>
                  <a:schemeClr val="tx1"/>
                </a:solidFill>
                <a:latin typeface="+mn-lt"/>
                <a:ea typeface="+mn-ea"/>
                <a:cs typeface="+mn-cs"/>
              </a:rPr>
              <a:t> Institute has conducted a quarterly survey in numerous countries on business cycle developments and other</a:t>
            </a:r>
          </a:p>
          <a:p>
            <a:r>
              <a:rPr lang="en-US" sz="1200" b="0" i="0" u="none" strike="noStrike" kern="1200" baseline="0" dirty="0">
                <a:solidFill>
                  <a:schemeClr val="tx1"/>
                </a:solidFill>
                <a:latin typeface="+mn-lt"/>
                <a:ea typeface="+mn-ea"/>
                <a:cs typeface="+mn-cs"/>
              </a:rPr>
              <a:t>economic factors in the experts’ home countries. The January 2019 survey received responses from 1,293 experts in 122 countries. A</a:t>
            </a:r>
          </a:p>
          <a:p>
            <a:r>
              <a:rPr lang="en-US" sz="1200" b="0" i="0" u="none" strike="noStrike" kern="1200" baseline="0" dirty="0">
                <a:solidFill>
                  <a:schemeClr val="tx1"/>
                </a:solidFill>
                <a:latin typeface="+mn-lt"/>
                <a:ea typeface="+mn-ea"/>
                <a:cs typeface="+mn-cs"/>
              </a:rPr>
              <a:t>detailed regional analysis appears in the quarterly journal: </a:t>
            </a:r>
            <a:r>
              <a:rPr lang="en-US" sz="1200" b="0" i="0" u="none" strike="noStrike" kern="1200" baseline="0" dirty="0" err="1">
                <a:solidFill>
                  <a:schemeClr val="tx1"/>
                </a:solidFill>
                <a:latin typeface="+mn-lt"/>
                <a:ea typeface="+mn-ea"/>
                <a:cs typeface="+mn-cs"/>
              </a:rPr>
              <a:t>ifo</a:t>
            </a:r>
            <a:r>
              <a:rPr lang="en-US" sz="1200" b="0" i="0" u="none" strike="noStrike" kern="1200" baseline="0" dirty="0">
                <a:solidFill>
                  <a:schemeClr val="tx1"/>
                </a:solidFill>
                <a:latin typeface="+mn-lt"/>
                <a:ea typeface="+mn-ea"/>
                <a:cs typeface="+mn-cs"/>
              </a:rPr>
              <a:t> World Economic Survey. This press release contains advance</a:t>
            </a:r>
          </a:p>
          <a:p>
            <a:r>
              <a:rPr lang="en-US" sz="1200" b="0" i="0" u="none" strike="noStrike" kern="1200" baseline="0" dirty="0">
                <a:solidFill>
                  <a:schemeClr val="tx1"/>
                </a:solidFill>
                <a:latin typeface="+mn-lt"/>
                <a:ea typeface="+mn-ea"/>
                <a:cs typeface="+mn-cs"/>
              </a:rPr>
              <a:t>information on the most important results.</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6156E66-97B3-48AE-A1D7-C0617C43C904}" type="slidenum">
              <a:rPr lang="fr-BE" smtClean="0"/>
              <a:t>2</a:t>
            </a:fld>
            <a:endParaRPr lang="fr-BE"/>
          </a:p>
        </p:txBody>
      </p:sp>
    </p:spTree>
    <p:extLst>
      <p:ext uri="{BB962C8B-B14F-4D97-AF65-F5344CB8AC3E}">
        <p14:creationId xmlns:p14="http://schemas.microsoft.com/office/powerpoint/2010/main" val="3984160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April 2019: Economic Sentiment decreases markedly in both the euro area and the EU </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In April 2019, the </a:t>
            </a:r>
            <a:r>
              <a:rPr lang="en-US" sz="1200" b="0" i="1" u="none" strike="noStrike" kern="1200" baseline="0" dirty="0">
                <a:solidFill>
                  <a:schemeClr val="tx1"/>
                </a:solidFill>
                <a:latin typeface="+mn-lt"/>
                <a:ea typeface="+mn-ea"/>
                <a:cs typeface="+mn-cs"/>
              </a:rPr>
              <a:t>Economic Sentiment Indicator </a:t>
            </a:r>
            <a:r>
              <a:rPr lang="en-US" sz="1200" b="0" i="0" u="none" strike="noStrike" kern="1200" baseline="0" dirty="0">
                <a:solidFill>
                  <a:schemeClr val="tx1"/>
                </a:solidFill>
                <a:latin typeface="+mn-lt"/>
                <a:ea typeface="+mn-ea"/>
                <a:cs typeface="+mn-cs"/>
              </a:rPr>
              <a:t>(ESI) decreased markedly in both the euro area (by 1.6 points to 104.0) and the EU (by 1.5 points to 103.7).1 </a:t>
            </a:r>
          </a:p>
          <a:p>
            <a:r>
              <a:rPr lang="en-GB" sz="1200" b="1" i="0" u="none" strike="noStrike" kern="1200" baseline="0" dirty="0">
                <a:solidFill>
                  <a:schemeClr val="tx1"/>
                </a:solidFill>
                <a:latin typeface="+mn-lt"/>
                <a:ea typeface="+mn-ea"/>
                <a:cs typeface="+mn-cs"/>
              </a:rPr>
              <a:t>Euro area developments </a:t>
            </a:r>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deterioration of euro-area sentiment resulted from lower confidence in industry, retail trade and, to a lesser extent, in construction and among consumers, while confidence remained unchanged in services. Amongst the largest euro-area economies, the ESI rose only in the Netherlands (+0.4), while it decreased in France (−1.0) and Italy (−1.0) and, more significantly so, in Germany (−1.5) and Spain (−2.6). </a:t>
            </a:r>
          </a:p>
          <a:p>
            <a:r>
              <a:rPr lang="en-US" sz="1200" b="0" i="0" u="none" strike="noStrike" kern="1200" baseline="0" dirty="0">
                <a:solidFill>
                  <a:schemeClr val="tx1"/>
                </a:solidFill>
                <a:latin typeface="+mn-lt"/>
                <a:ea typeface="+mn-ea"/>
                <a:cs typeface="+mn-cs"/>
              </a:rPr>
              <a:t>The strong decrease in </a:t>
            </a:r>
            <a:r>
              <a:rPr lang="en-US" sz="1200" b="1" i="1" u="none" strike="noStrike" kern="1200" baseline="0" dirty="0">
                <a:solidFill>
                  <a:schemeClr val="tx1"/>
                </a:solidFill>
                <a:latin typeface="+mn-lt"/>
                <a:ea typeface="+mn-ea"/>
                <a:cs typeface="+mn-cs"/>
              </a:rPr>
              <a:t>industry confidence </a:t>
            </a:r>
            <a:r>
              <a:rPr lang="en-US" sz="1200" b="0" i="0" u="none" strike="noStrike" kern="1200" baseline="0" dirty="0">
                <a:solidFill>
                  <a:schemeClr val="tx1"/>
                </a:solidFill>
                <a:latin typeface="+mn-lt"/>
                <a:ea typeface="+mn-ea"/>
                <a:cs typeface="+mn-cs"/>
              </a:rPr>
              <a:t>(−2.5) resulted from managers' more pessimistic views on all three components, i.e. </a:t>
            </a:r>
            <a:r>
              <a:rPr lang="en-US" sz="1200" b="0" i="1" u="none" strike="noStrike" kern="1200" baseline="0" dirty="0">
                <a:solidFill>
                  <a:schemeClr val="tx1"/>
                </a:solidFill>
                <a:latin typeface="+mn-lt"/>
                <a:ea typeface="+mn-ea"/>
                <a:cs typeface="+mn-cs"/>
              </a:rPr>
              <a:t>production expectations</a:t>
            </a:r>
            <a:r>
              <a:rPr lang="en-US" sz="1200" b="0" i="0" u="none" strike="noStrike" kern="1200" baseline="0" dirty="0">
                <a:solidFill>
                  <a:schemeClr val="tx1"/>
                </a:solidFill>
                <a:latin typeface="+mn-lt"/>
                <a:ea typeface="+mn-ea"/>
                <a:cs typeface="+mn-cs"/>
              </a:rPr>
              <a:t>, the </a:t>
            </a:r>
            <a:r>
              <a:rPr lang="en-US" sz="1200" b="0" i="1" u="none" strike="noStrike" kern="1200" baseline="0" dirty="0">
                <a:solidFill>
                  <a:schemeClr val="tx1"/>
                </a:solidFill>
                <a:latin typeface="+mn-lt"/>
                <a:ea typeface="+mn-ea"/>
                <a:cs typeface="+mn-cs"/>
              </a:rPr>
              <a:t>current level of overall order books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the stocks of finished products</a:t>
            </a:r>
            <a:r>
              <a:rPr lang="en-US" sz="1200" b="0" i="0" u="none" strike="noStrike" kern="1200" baseline="0" dirty="0">
                <a:solidFill>
                  <a:schemeClr val="tx1"/>
                </a:solidFill>
                <a:latin typeface="+mn-lt"/>
                <a:ea typeface="+mn-ea"/>
                <a:cs typeface="+mn-cs"/>
              </a:rPr>
              <a:t>. Of the questions not included in the confidence indicator, manufacturers' assessments of the </a:t>
            </a:r>
            <a:r>
              <a:rPr lang="en-US" sz="1200" b="0" i="1" u="none" strike="noStrike" kern="1200" baseline="0" dirty="0">
                <a:solidFill>
                  <a:schemeClr val="tx1"/>
                </a:solidFill>
                <a:latin typeface="+mn-lt"/>
                <a:ea typeface="+mn-ea"/>
                <a:cs typeface="+mn-cs"/>
              </a:rPr>
              <a:t>past production </a:t>
            </a:r>
            <a:r>
              <a:rPr lang="en-US" sz="1200" b="0" i="0" u="none" strike="noStrike" kern="1200" baseline="0" dirty="0">
                <a:solidFill>
                  <a:schemeClr val="tx1"/>
                </a:solidFill>
                <a:latin typeface="+mn-lt"/>
                <a:ea typeface="+mn-ea"/>
                <a:cs typeface="+mn-cs"/>
              </a:rPr>
              <a:t>deteriorated significantly, too, whereas there was some relief in the appraisals of </a:t>
            </a:r>
            <a:r>
              <a:rPr lang="en-US" sz="1200" b="0" i="1" u="none" strike="noStrike" kern="1200" baseline="0" dirty="0">
                <a:solidFill>
                  <a:schemeClr val="tx1"/>
                </a:solidFill>
                <a:latin typeface="+mn-lt"/>
                <a:ea typeface="+mn-ea"/>
                <a:cs typeface="+mn-cs"/>
              </a:rPr>
              <a:t>export order books</a:t>
            </a:r>
            <a:r>
              <a:rPr lang="en-US" sz="1200" b="0" i="0" u="none" strike="noStrike" kern="1200" baseline="0" dirty="0">
                <a:solidFill>
                  <a:schemeClr val="tx1"/>
                </a:solidFill>
                <a:latin typeface="+mn-lt"/>
                <a:ea typeface="+mn-ea"/>
                <a:cs typeface="+mn-cs"/>
              </a:rPr>
              <a:t>. Unchanged </a:t>
            </a:r>
            <a:r>
              <a:rPr lang="en-US" sz="1200" b="1" i="1" u="none" strike="noStrike" kern="1200" baseline="0" dirty="0">
                <a:solidFill>
                  <a:schemeClr val="tx1"/>
                </a:solidFill>
                <a:latin typeface="+mn-lt"/>
                <a:ea typeface="+mn-ea"/>
                <a:cs typeface="+mn-cs"/>
              </a:rPr>
              <a:t>services confidence </a:t>
            </a:r>
            <a:r>
              <a:rPr lang="en-US" sz="1200" b="0" i="0" u="none" strike="noStrike" kern="1200" baseline="0" dirty="0">
                <a:solidFill>
                  <a:schemeClr val="tx1"/>
                </a:solidFill>
                <a:latin typeface="+mn-lt"/>
                <a:ea typeface="+mn-ea"/>
                <a:cs typeface="+mn-cs"/>
              </a:rPr>
              <a:t>(0.0) resulted from managers' more negative views on the </a:t>
            </a:r>
            <a:r>
              <a:rPr lang="en-US" sz="1200" b="0" i="1" u="none" strike="noStrike" kern="1200" baseline="0" dirty="0">
                <a:solidFill>
                  <a:schemeClr val="tx1"/>
                </a:solidFill>
                <a:latin typeface="+mn-lt"/>
                <a:ea typeface="+mn-ea"/>
                <a:cs typeface="+mn-cs"/>
              </a:rPr>
              <a:t>past business situation </a:t>
            </a:r>
            <a:r>
              <a:rPr lang="en-US" sz="1200" b="0" i="0" u="none" strike="noStrike" kern="1200" baseline="0" dirty="0">
                <a:solidFill>
                  <a:schemeClr val="tx1"/>
                </a:solidFill>
                <a:latin typeface="+mn-lt"/>
                <a:ea typeface="+mn-ea"/>
                <a:cs typeface="+mn-cs"/>
              </a:rPr>
              <a:t>being offset by brighter </a:t>
            </a:r>
            <a:r>
              <a:rPr lang="en-US" sz="1200" b="0" i="1" u="none" strike="noStrike" kern="1200" baseline="0" dirty="0">
                <a:solidFill>
                  <a:schemeClr val="tx1"/>
                </a:solidFill>
                <a:latin typeface="+mn-lt"/>
                <a:ea typeface="+mn-ea"/>
                <a:cs typeface="+mn-cs"/>
              </a:rPr>
              <a:t>demand expectations</a:t>
            </a:r>
            <a:r>
              <a:rPr lang="en-US" sz="1200" b="0" i="0" u="none" strike="noStrike" kern="1200" baseline="0" dirty="0">
                <a:solidFill>
                  <a:schemeClr val="tx1"/>
                </a:solidFill>
                <a:latin typeface="+mn-lt"/>
                <a:ea typeface="+mn-ea"/>
                <a:cs typeface="+mn-cs"/>
              </a:rPr>
              <a:t>, while their assessment of </a:t>
            </a:r>
            <a:r>
              <a:rPr lang="en-US" sz="1200" b="0" i="1" u="none" strike="noStrike" kern="1200" baseline="0" dirty="0">
                <a:solidFill>
                  <a:schemeClr val="tx1"/>
                </a:solidFill>
                <a:latin typeface="+mn-lt"/>
                <a:ea typeface="+mn-ea"/>
                <a:cs typeface="+mn-cs"/>
              </a:rPr>
              <a:t>past demand </a:t>
            </a:r>
            <a:r>
              <a:rPr lang="en-US" sz="1200" b="0" i="0" u="none" strike="noStrike" kern="1200" baseline="0" dirty="0">
                <a:solidFill>
                  <a:schemeClr val="tx1"/>
                </a:solidFill>
                <a:latin typeface="+mn-lt"/>
                <a:ea typeface="+mn-ea"/>
                <a:cs typeface="+mn-cs"/>
              </a:rPr>
              <a:t>remained virtually unchanged</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decrease </a:t>
            </a:r>
            <a:r>
              <a:rPr lang="en-US" sz="1200" b="0" i="1" u="none" strike="noStrike" kern="1200" baseline="0" dirty="0">
                <a:solidFill>
                  <a:schemeClr val="tx1"/>
                </a:solidFill>
                <a:latin typeface="+mn-lt"/>
                <a:ea typeface="+mn-ea"/>
                <a:cs typeface="+mn-cs"/>
              </a:rPr>
              <a:t>in </a:t>
            </a:r>
            <a:r>
              <a:rPr lang="en-US" sz="1200" b="1" i="1" u="none" strike="noStrike" kern="1200" baseline="0" dirty="0">
                <a:solidFill>
                  <a:schemeClr val="tx1"/>
                </a:solidFill>
                <a:latin typeface="+mn-lt"/>
                <a:ea typeface="+mn-ea"/>
                <a:cs typeface="+mn-cs"/>
              </a:rPr>
              <a:t>consumer confidence </a:t>
            </a:r>
            <a:r>
              <a:rPr lang="en-US" sz="1200" b="0" i="0" u="none" strike="noStrike" kern="1200" baseline="0" dirty="0">
                <a:solidFill>
                  <a:schemeClr val="tx1"/>
                </a:solidFill>
                <a:latin typeface="+mn-lt"/>
                <a:ea typeface="+mn-ea"/>
                <a:cs typeface="+mn-cs"/>
              </a:rPr>
              <a:t>(−0.7) reflected households’ more pessimistic </a:t>
            </a:r>
            <a:r>
              <a:rPr lang="en-US" sz="1200" b="0" i="1" u="none" strike="noStrike" kern="1200" baseline="0" dirty="0">
                <a:solidFill>
                  <a:schemeClr val="tx1"/>
                </a:solidFill>
                <a:latin typeface="+mn-lt"/>
                <a:ea typeface="+mn-ea"/>
                <a:cs typeface="+mn-cs"/>
              </a:rPr>
              <a:t>expectations </a:t>
            </a:r>
            <a:r>
              <a:rPr lang="en-US" sz="1200" b="0" i="0" u="none" strike="noStrike" kern="1200" baseline="0" dirty="0">
                <a:solidFill>
                  <a:schemeClr val="tx1"/>
                </a:solidFill>
                <a:latin typeface="+mn-lt"/>
                <a:ea typeface="+mn-ea"/>
                <a:cs typeface="+mn-cs"/>
              </a:rPr>
              <a:t>about their </a:t>
            </a:r>
            <a:r>
              <a:rPr lang="en-US" sz="1200" b="0" i="1" u="none" strike="noStrike" kern="1200" baseline="0" dirty="0">
                <a:solidFill>
                  <a:schemeClr val="tx1"/>
                </a:solidFill>
                <a:latin typeface="+mn-lt"/>
                <a:ea typeface="+mn-ea"/>
                <a:cs typeface="+mn-cs"/>
              </a:rPr>
              <a:t>future financial situation </a:t>
            </a:r>
            <a:r>
              <a:rPr lang="en-US" sz="1200" b="0" i="0" u="none" strike="noStrike" kern="1200" baseline="0" dirty="0">
                <a:solidFill>
                  <a:schemeClr val="tx1"/>
                </a:solidFill>
                <a:latin typeface="+mn-lt"/>
                <a:ea typeface="+mn-ea"/>
                <a:cs typeface="+mn-cs"/>
              </a:rPr>
              <a:t>and, in particular, </a:t>
            </a:r>
            <a:r>
              <a:rPr lang="en-US" sz="1200" b="0" i="1" u="none" strike="noStrike" kern="1200" baseline="0" dirty="0">
                <a:solidFill>
                  <a:schemeClr val="tx1"/>
                </a:solidFill>
                <a:latin typeface="+mn-lt"/>
                <a:ea typeface="+mn-ea"/>
                <a:cs typeface="+mn-cs"/>
              </a:rPr>
              <a:t>the general economic situation</a:t>
            </a:r>
            <a:r>
              <a:rPr lang="en-US" sz="1200" b="0" i="0" u="none" strike="noStrike" kern="1200" baseline="0" dirty="0">
                <a:solidFill>
                  <a:schemeClr val="tx1"/>
                </a:solidFill>
                <a:latin typeface="+mn-lt"/>
                <a:ea typeface="+mn-ea"/>
                <a:cs typeface="+mn-cs"/>
              </a:rPr>
              <a:t>, while their assessments of their </a:t>
            </a:r>
            <a:r>
              <a:rPr lang="en-US" sz="1200" b="0" i="1" u="none" strike="noStrike" kern="1200" baseline="0" dirty="0">
                <a:solidFill>
                  <a:schemeClr val="tx1"/>
                </a:solidFill>
                <a:latin typeface="+mn-lt"/>
                <a:ea typeface="+mn-ea"/>
                <a:cs typeface="+mn-cs"/>
              </a:rPr>
              <a:t>past financial situation </a:t>
            </a:r>
            <a:r>
              <a:rPr lang="en-US" sz="1200" b="0" i="0" u="none" strike="noStrike" kern="1200" baseline="0" dirty="0">
                <a:solidFill>
                  <a:schemeClr val="tx1"/>
                </a:solidFill>
                <a:latin typeface="+mn-lt"/>
                <a:ea typeface="+mn-ea"/>
                <a:cs typeface="+mn-cs"/>
              </a:rPr>
              <a:t>and their </a:t>
            </a:r>
            <a:r>
              <a:rPr lang="en-US" sz="1200" b="0" i="1" u="none" strike="noStrike" kern="1200" baseline="0" dirty="0">
                <a:solidFill>
                  <a:schemeClr val="tx1"/>
                </a:solidFill>
                <a:latin typeface="+mn-lt"/>
                <a:ea typeface="+mn-ea"/>
                <a:cs typeface="+mn-cs"/>
              </a:rPr>
              <a:t>intentions to make major purchases </a:t>
            </a:r>
            <a:r>
              <a:rPr lang="en-US" sz="1200" b="0" i="0" u="none" strike="noStrike" kern="1200" baseline="0" dirty="0">
                <a:solidFill>
                  <a:schemeClr val="tx1"/>
                </a:solidFill>
                <a:latin typeface="+mn-lt"/>
                <a:ea typeface="+mn-ea"/>
                <a:cs typeface="+mn-cs"/>
              </a:rPr>
              <a:t>remained broadly stable. The strong decline in </a:t>
            </a:r>
            <a:r>
              <a:rPr lang="en-US" sz="1200" b="1" i="1" u="none" strike="noStrike" kern="1200" baseline="0" dirty="0">
                <a:solidFill>
                  <a:schemeClr val="tx1"/>
                </a:solidFill>
                <a:latin typeface="+mn-lt"/>
                <a:ea typeface="+mn-ea"/>
                <a:cs typeface="+mn-cs"/>
              </a:rPr>
              <a:t>retail trade confidence </a:t>
            </a:r>
            <a:r>
              <a:rPr lang="en-US" sz="1200" b="0" i="0" u="none" strike="noStrike" kern="1200" baseline="0" dirty="0">
                <a:solidFill>
                  <a:schemeClr val="tx1"/>
                </a:solidFill>
                <a:latin typeface="+mn-lt"/>
                <a:ea typeface="+mn-ea"/>
                <a:cs typeface="+mn-cs"/>
              </a:rPr>
              <a:t>(−1.4) was driven by more negative views on both the </a:t>
            </a:r>
            <a:r>
              <a:rPr lang="en-US" sz="1200" b="0" i="1" u="none" strike="noStrike" kern="1200" baseline="0" dirty="0">
                <a:solidFill>
                  <a:schemeClr val="tx1"/>
                </a:solidFill>
                <a:latin typeface="+mn-lt"/>
                <a:ea typeface="+mn-ea"/>
                <a:cs typeface="+mn-cs"/>
              </a:rPr>
              <a:t>present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expected business situation</a:t>
            </a:r>
            <a:r>
              <a:rPr lang="en-US" sz="1200" b="0" i="0" u="none" strike="noStrike" kern="1200" baseline="0" dirty="0">
                <a:solidFill>
                  <a:schemeClr val="tx1"/>
                </a:solidFill>
                <a:latin typeface="+mn-lt"/>
                <a:ea typeface="+mn-ea"/>
                <a:cs typeface="+mn-cs"/>
              </a:rPr>
              <a:t>, while retailers’ assessment of the adequacy of the </a:t>
            </a:r>
            <a:r>
              <a:rPr lang="en-US" sz="1200" b="0" i="1" u="none" strike="noStrike" kern="1200" baseline="0" dirty="0">
                <a:solidFill>
                  <a:schemeClr val="tx1"/>
                </a:solidFill>
                <a:latin typeface="+mn-lt"/>
                <a:ea typeface="+mn-ea"/>
                <a:cs typeface="+mn-cs"/>
              </a:rPr>
              <a:t>volume of </a:t>
            </a:r>
            <a:r>
              <a:rPr lang="en-US" sz="1200" b="0" i="0" u="none" strike="noStrike" kern="1200" baseline="0" dirty="0">
                <a:solidFill>
                  <a:schemeClr val="tx1"/>
                </a:solidFill>
                <a:latin typeface="+mn-lt"/>
                <a:ea typeface="+mn-ea"/>
                <a:cs typeface="+mn-cs"/>
              </a:rPr>
              <a:t>stocks remained broadly stable. Decreasing </a:t>
            </a:r>
            <a:r>
              <a:rPr lang="en-US" sz="1200" b="1" i="1" u="none" strike="noStrike" kern="1200" baseline="0" dirty="0">
                <a:solidFill>
                  <a:schemeClr val="tx1"/>
                </a:solidFill>
                <a:latin typeface="+mn-lt"/>
                <a:ea typeface="+mn-ea"/>
                <a:cs typeface="+mn-cs"/>
              </a:rPr>
              <a:t>construction confidence </a:t>
            </a:r>
            <a:r>
              <a:rPr lang="en-US" sz="1200" b="0" i="0" u="none" strike="noStrike" kern="1200" baseline="0" dirty="0">
                <a:solidFill>
                  <a:schemeClr val="tx1"/>
                </a:solidFill>
                <a:latin typeface="+mn-lt"/>
                <a:ea typeface="+mn-ea"/>
                <a:cs typeface="+mn-cs"/>
              </a:rPr>
              <a:t>(−0.8) reflected managers' more pessimistic </a:t>
            </a:r>
            <a:r>
              <a:rPr lang="en-US" sz="1200" b="0" i="1" u="none" strike="noStrike" kern="1200" baseline="0" dirty="0">
                <a:solidFill>
                  <a:schemeClr val="tx1"/>
                </a:solidFill>
                <a:latin typeface="+mn-lt"/>
                <a:ea typeface="+mn-ea"/>
                <a:cs typeface="+mn-cs"/>
              </a:rPr>
              <a:t>employment expectations</a:t>
            </a:r>
            <a:r>
              <a:rPr lang="en-US" sz="1200" b="0" i="0" u="none" strike="noStrike" kern="1200" baseline="0" dirty="0">
                <a:solidFill>
                  <a:schemeClr val="tx1"/>
                </a:solidFill>
                <a:latin typeface="+mn-lt"/>
                <a:ea typeface="+mn-ea"/>
                <a:cs typeface="+mn-cs"/>
              </a:rPr>
              <a:t>, while their assessment of the </a:t>
            </a:r>
            <a:r>
              <a:rPr lang="en-US" sz="1200" b="0" i="1" u="none" strike="noStrike" kern="1200" baseline="0" dirty="0">
                <a:solidFill>
                  <a:schemeClr val="tx1"/>
                </a:solidFill>
                <a:latin typeface="+mn-lt"/>
                <a:ea typeface="+mn-ea"/>
                <a:cs typeface="+mn-cs"/>
              </a:rPr>
              <a:t>level of order books </a:t>
            </a:r>
            <a:r>
              <a:rPr lang="en-US" sz="1200" b="0" i="0" u="none" strike="noStrike" kern="1200" baseline="0" dirty="0">
                <a:solidFill>
                  <a:schemeClr val="tx1"/>
                </a:solidFill>
                <a:latin typeface="+mn-lt"/>
                <a:ea typeface="+mn-ea"/>
                <a:cs typeface="+mn-cs"/>
              </a:rPr>
              <a:t>improved. Finally, </a:t>
            </a:r>
            <a:r>
              <a:rPr lang="en-US" sz="1200" b="1" i="1" u="none" strike="noStrike" kern="1200" baseline="0" dirty="0">
                <a:solidFill>
                  <a:schemeClr val="tx1"/>
                </a:solidFill>
                <a:latin typeface="+mn-lt"/>
                <a:ea typeface="+mn-ea"/>
                <a:cs typeface="+mn-cs"/>
              </a:rPr>
              <a:t>financial services confidence </a:t>
            </a:r>
            <a:r>
              <a:rPr lang="en-US" sz="1200" b="0" i="0" u="none" strike="noStrike" kern="1200" baseline="0" dirty="0">
                <a:solidFill>
                  <a:schemeClr val="tx1"/>
                </a:solidFill>
                <a:latin typeface="+mn-lt"/>
                <a:ea typeface="+mn-ea"/>
                <a:cs typeface="+mn-cs"/>
              </a:rPr>
              <a:t>(not included in the ESI) fell (−7.7), reflecting strong deterioration in managers' assessment of </a:t>
            </a:r>
            <a:r>
              <a:rPr lang="en-US" sz="1200" b="0" i="1" u="none" strike="noStrike" kern="1200" baseline="0" dirty="0">
                <a:solidFill>
                  <a:schemeClr val="tx1"/>
                </a:solidFill>
                <a:latin typeface="+mn-lt"/>
                <a:ea typeface="+mn-ea"/>
                <a:cs typeface="+mn-cs"/>
              </a:rPr>
              <a:t>past demand </a:t>
            </a:r>
            <a:r>
              <a:rPr lang="en-US" sz="1200" b="0" i="0" u="none" strike="noStrike" kern="1200" baseline="0" dirty="0">
                <a:solidFill>
                  <a:schemeClr val="tx1"/>
                </a:solidFill>
                <a:latin typeface="+mn-lt"/>
                <a:ea typeface="+mn-ea"/>
                <a:cs typeface="+mn-cs"/>
              </a:rPr>
              <a:t>and the </a:t>
            </a:r>
            <a:r>
              <a:rPr lang="en-US" sz="1200" b="0" i="1" u="none" strike="noStrike" kern="1200" baseline="0" dirty="0">
                <a:solidFill>
                  <a:schemeClr val="tx1"/>
                </a:solidFill>
                <a:latin typeface="+mn-lt"/>
                <a:ea typeface="+mn-ea"/>
                <a:cs typeface="+mn-cs"/>
              </a:rPr>
              <a:t>past business situation</a:t>
            </a:r>
            <a:r>
              <a:rPr lang="en-US" sz="1200" b="0" i="0" u="none" strike="noStrike" kern="1200" baseline="0" dirty="0">
                <a:solidFill>
                  <a:schemeClr val="tx1"/>
                </a:solidFill>
                <a:latin typeface="+mn-lt"/>
                <a:ea typeface="+mn-ea"/>
                <a:cs typeface="+mn-cs"/>
              </a:rPr>
              <a:t>, while </a:t>
            </a:r>
            <a:r>
              <a:rPr lang="en-US" sz="1200" b="0" i="1" u="none" strike="noStrike" kern="1200" baseline="0" dirty="0">
                <a:solidFill>
                  <a:schemeClr val="tx1"/>
                </a:solidFill>
                <a:latin typeface="+mn-lt"/>
                <a:ea typeface="+mn-ea"/>
                <a:cs typeface="+mn-cs"/>
              </a:rPr>
              <a:t>demand expectations </a:t>
            </a:r>
            <a:r>
              <a:rPr lang="en-US" sz="1200" b="0" i="0" u="none" strike="noStrike" kern="1200" baseline="0" dirty="0">
                <a:solidFill>
                  <a:schemeClr val="tx1"/>
                </a:solidFill>
                <a:latin typeface="+mn-lt"/>
                <a:ea typeface="+mn-ea"/>
                <a:cs typeface="+mn-cs"/>
              </a:rPr>
              <a:t>improved. </a:t>
            </a:r>
          </a:p>
          <a:p>
            <a:r>
              <a:rPr lang="en-US" sz="1200" b="1" i="1" u="none" strike="noStrike" kern="1200" baseline="0" dirty="0">
                <a:solidFill>
                  <a:schemeClr val="tx1"/>
                </a:solidFill>
                <a:latin typeface="+mn-lt"/>
                <a:ea typeface="+mn-ea"/>
                <a:cs typeface="+mn-cs"/>
              </a:rPr>
              <a:t>Employment plans </a:t>
            </a:r>
            <a:r>
              <a:rPr lang="en-US" sz="1200" b="0" i="0" u="none" strike="noStrike" kern="1200" baseline="0" dirty="0">
                <a:solidFill>
                  <a:schemeClr val="tx1"/>
                </a:solidFill>
                <a:latin typeface="+mn-lt"/>
                <a:ea typeface="+mn-ea"/>
                <a:cs typeface="+mn-cs"/>
              </a:rPr>
              <a:t>saw a significant deterioration in construction and, to a lesser extent, in industry, while employment plans remained broadly unchanged in services and retail trade. </a:t>
            </a:r>
            <a:r>
              <a:rPr lang="en-US" sz="1200" b="1" i="1" u="none" strike="noStrike" kern="1200" baseline="0" dirty="0">
                <a:solidFill>
                  <a:schemeClr val="tx1"/>
                </a:solidFill>
                <a:latin typeface="+mn-lt"/>
                <a:ea typeface="+mn-ea"/>
                <a:cs typeface="+mn-cs"/>
              </a:rPr>
              <a:t>Selling price expectations </a:t>
            </a:r>
            <a:r>
              <a:rPr lang="en-US" sz="1200" b="0" i="0" u="none" strike="noStrike" kern="1200" baseline="0" dirty="0">
                <a:solidFill>
                  <a:schemeClr val="tx1"/>
                </a:solidFill>
                <a:latin typeface="+mn-lt"/>
                <a:ea typeface="+mn-ea"/>
                <a:cs typeface="+mn-cs"/>
              </a:rPr>
              <a:t>increased slightly in retail trade, while they decreased markedly in industry and construction and remained virtually stable in services. Also consumer price expectations dropped in April. </a:t>
            </a:r>
          </a:p>
          <a:p>
            <a:r>
              <a:rPr lang="en-GB" sz="1200" b="1" i="0" u="none" strike="noStrike" kern="1200" baseline="0" dirty="0">
                <a:solidFill>
                  <a:schemeClr val="tx1"/>
                </a:solidFill>
                <a:latin typeface="+mn-lt"/>
                <a:ea typeface="+mn-ea"/>
                <a:cs typeface="+mn-cs"/>
              </a:rPr>
              <a:t>EU developments </a:t>
            </a:r>
            <a:endParaRPr lang="en-GB"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commensurate decline of the headline indicator for the EU (−1.5) reflects the strong deterioration of sentiment in the largest non-euro area EU economies, the UK (−1.5) and Poland (−3.7). In line with the euro area, EU industry confidence took a blow and consumer sentiment weakened. While the deterioration of EU confidence in retail trade was less marked than in the euro area, EU confidence in construction worsened more strongly.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Yet, EU  confidence in services improved slightly. As regards financial services confidence, the drop in the EU aggregate was in line with euro-area developments. </a:t>
            </a:r>
          </a:p>
          <a:p>
            <a:r>
              <a:rPr lang="en-US" sz="1200" b="0" i="0" u="none" strike="noStrike" kern="1200" baseline="0" dirty="0">
                <a:solidFill>
                  <a:schemeClr val="tx1"/>
                </a:solidFill>
                <a:latin typeface="+mn-lt"/>
                <a:ea typeface="+mn-ea"/>
                <a:cs typeface="+mn-cs"/>
              </a:rPr>
              <a:t>Managers' employment expectations were more optimistic than in the euro area. They remained virtually stable in industry and improved markedly in services and retail trade. In construction, the deterioration of employment expectations was less strong than in the euro area. Price expectations declined in line with those for the euro area in industry and construction; they also decreased in retail trade and services. 	</a:t>
            </a:r>
          </a:p>
          <a:p>
            <a:r>
              <a:rPr lang="en-US" sz="1200" b="0" i="0" u="none" strike="noStrike" kern="1200" baseline="0" dirty="0">
                <a:solidFill>
                  <a:schemeClr val="tx1"/>
                </a:solidFill>
                <a:latin typeface="+mn-lt"/>
                <a:ea typeface="+mn-ea"/>
                <a:cs typeface="+mn-cs"/>
              </a:rPr>
              <a:t>	</a:t>
            </a:r>
          </a:p>
          <a:p>
            <a:endParaRPr lang="en-GB" i="0" dirty="0"/>
          </a:p>
        </p:txBody>
      </p:sp>
    </p:spTree>
    <p:extLst>
      <p:ext uri="{BB962C8B-B14F-4D97-AF65-F5344CB8AC3E}">
        <p14:creationId xmlns:p14="http://schemas.microsoft.com/office/powerpoint/2010/main" val="3746969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lvl="0"/>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GB" i="0" dirty="0"/>
          </a:p>
        </p:txBody>
      </p:sp>
    </p:spTree>
    <p:extLst>
      <p:ext uri="{BB962C8B-B14F-4D97-AF65-F5344CB8AC3E}">
        <p14:creationId xmlns:p14="http://schemas.microsoft.com/office/powerpoint/2010/main" val="2582480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lvl="0"/>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GB" i="0" dirty="0"/>
          </a:p>
        </p:txBody>
      </p:sp>
    </p:spTree>
    <p:extLst>
      <p:ext uri="{BB962C8B-B14F-4D97-AF65-F5344CB8AC3E}">
        <p14:creationId xmlns:p14="http://schemas.microsoft.com/office/powerpoint/2010/main" val="62686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lvl="0"/>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GB" i="0" dirty="0"/>
          </a:p>
        </p:txBody>
      </p:sp>
    </p:spTree>
    <p:extLst>
      <p:ext uri="{BB962C8B-B14F-4D97-AF65-F5344CB8AC3E}">
        <p14:creationId xmlns:p14="http://schemas.microsoft.com/office/powerpoint/2010/main" val="251880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lvl="0"/>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GB" i="0" dirty="0"/>
          </a:p>
        </p:txBody>
      </p:sp>
    </p:spTree>
    <p:extLst>
      <p:ext uri="{BB962C8B-B14F-4D97-AF65-F5344CB8AC3E}">
        <p14:creationId xmlns:p14="http://schemas.microsoft.com/office/powerpoint/2010/main" val="2796879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GB" i="0" dirty="0"/>
          </a:p>
          <a:p>
            <a:r>
              <a:rPr lang="en-GB" i="0" dirty="0"/>
              <a:t>In Russia, the VAT increase should be an additional strain on consumption</a:t>
            </a:r>
          </a:p>
        </p:txBody>
      </p:sp>
    </p:spTree>
    <p:extLst>
      <p:ext uri="{BB962C8B-B14F-4D97-AF65-F5344CB8AC3E}">
        <p14:creationId xmlns:p14="http://schemas.microsoft.com/office/powerpoint/2010/main" val="2316048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lvl="0"/>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GB" i="0" dirty="0"/>
          </a:p>
        </p:txBody>
      </p:sp>
    </p:spTree>
    <p:extLst>
      <p:ext uri="{BB962C8B-B14F-4D97-AF65-F5344CB8AC3E}">
        <p14:creationId xmlns:p14="http://schemas.microsoft.com/office/powerpoint/2010/main" val="37816086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Green">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1323117401"/>
      </p:ext>
    </p:extLst>
  </p:cSld>
  <p:clrMapOvr>
    <a:masterClrMapping/>
  </p:clrMapOvr>
  <p:transition spd="slow">
    <p:wipe dir="r"/>
  </p:transition>
  <p:extLst mod="1">
    <p:ext uri="{DCECCB84-F9BA-43D5-87BE-67443E8EF086}">
      <p15:sldGuideLst xmlns:p15="http://schemas.microsoft.com/office/powerpoint/2012/main">
        <p15:guide id="1" orient="horz" pos="4140" userDrawn="1">
          <p15:clr>
            <a:srgbClr val="FBAE40"/>
          </p15:clr>
        </p15:guide>
        <p15:guide id="2" pos="2880" userDrawn="1">
          <p15:clr>
            <a:srgbClr val="FBAE40"/>
          </p15:clr>
        </p15:guide>
        <p15:guide id="3" pos="340" userDrawn="1">
          <p15:clr>
            <a:srgbClr val="FBAE40"/>
          </p15:clr>
        </p15:guide>
        <p15:guide id="4" orient="horz" pos="323" userDrawn="1">
          <p15:clr>
            <a:srgbClr val="FBAE40"/>
          </p15:clr>
        </p15:guide>
        <p15:guide id="5" pos="55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Green">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8950" y="2242241"/>
            <a:ext cx="6845153" cy="2387600"/>
          </a:xfrm>
        </p:spPr>
        <p:txBody>
          <a:bodyPr anchor="b"/>
          <a:lstStyle>
            <a:lvl1pPr algn="l">
              <a:lnSpc>
                <a:spcPct val="80000"/>
              </a:lnSpc>
              <a:defRPr sz="60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bwMode="gray">
          <a:xfrm>
            <a:off x="428950" y="5132884"/>
            <a:ext cx="6845153" cy="764482"/>
          </a:xfrm>
        </p:spPr>
        <p:txBody>
          <a:bodyPr/>
          <a:lstStyle>
            <a:lvl1pPr marL="0" indent="0" algn="l">
              <a:buNone/>
              <a:defRPr sz="24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bwMode="gray">
          <a:xfrm>
            <a:off x="428950" y="6068674"/>
            <a:ext cx="2057400" cy="365125"/>
          </a:xfrm>
          <a:prstGeom prst="rect">
            <a:avLst/>
          </a:prstGeom>
        </p:spPr>
        <p:txBody>
          <a:bodyPr/>
          <a:lstStyle>
            <a:lvl1pPr>
              <a:defRPr sz="1800">
                <a:solidFill>
                  <a:schemeClr val="bg2"/>
                </a:solidFill>
              </a:defRPr>
            </a:lvl1pPr>
          </a:lstStyle>
          <a:p>
            <a:endParaRPr lang="fr-BE" dirty="0"/>
          </a:p>
        </p:txBody>
      </p:sp>
      <p:sp>
        <p:nvSpPr>
          <p:cNvPr id="5" name="Footer Placeholder 4"/>
          <p:cNvSpPr>
            <a:spLocks noGrp="1"/>
          </p:cNvSpPr>
          <p:nvPr>
            <p:ph type="ftr" sz="quarter" idx="11"/>
          </p:nvPr>
        </p:nvSpPr>
        <p:spPr bwMode="gray">
          <a:xfrm>
            <a:off x="428950" y="6315255"/>
            <a:ext cx="3086100" cy="365125"/>
          </a:xfrm>
          <a:prstGeom prst="rect">
            <a:avLst/>
          </a:prstGeom>
        </p:spPr>
        <p:txBody>
          <a:bodyPr/>
          <a:lstStyle>
            <a:lvl1pPr algn="l">
              <a:defRPr sz="1800">
                <a:solidFill>
                  <a:schemeClr val="bg2"/>
                </a:solidFill>
              </a:defRPr>
            </a:lvl1pPr>
          </a:lstStyle>
          <a:p>
            <a:endParaRPr lang="fr-B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891192283"/>
      </p:ext>
    </p:extLst>
  </p:cSld>
  <p:clrMapOvr>
    <a:masterClrMapping/>
  </p:clrMapOvr>
  <p:transition spd="slow">
    <p:wipe dir="r"/>
  </p:transition>
  <p:extLst mod="1">
    <p:ext uri="{DCECCB84-F9BA-43D5-87BE-67443E8EF086}">
      <p15:sldGuideLst xmlns:p15="http://schemas.microsoft.com/office/powerpoint/2012/main">
        <p15:guide id="1" orient="horz" pos="4140">
          <p15:clr>
            <a:srgbClr val="FBAE40"/>
          </p15:clr>
        </p15:guide>
        <p15:guide id="2" pos="2880">
          <p15:clr>
            <a:srgbClr val="FBAE40"/>
          </p15:clr>
        </p15:guide>
        <p15:guide id="3" pos="340">
          <p15:clr>
            <a:srgbClr val="FBAE40"/>
          </p15:clr>
        </p15:guide>
        <p15:guide id="4" orient="horz" pos="323">
          <p15:clr>
            <a:srgbClr val="FBAE40"/>
          </p15:clr>
        </p15:guide>
        <p15:guide id="5" pos="55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0306" y="441066"/>
            <a:ext cx="7659445" cy="978944"/>
          </a:xfrm>
        </p:spPr>
        <p:txBody>
          <a:bodyPr/>
          <a:lstStyle/>
          <a:p>
            <a:r>
              <a:rPr lang="en-US"/>
              <a:t>Click to edit Master title style</a:t>
            </a:r>
            <a:endParaRPr lang="fr-BE"/>
          </a:p>
        </p:txBody>
      </p:sp>
      <p:sp>
        <p:nvSpPr>
          <p:cNvPr id="7" name="Text Placeholder 6"/>
          <p:cNvSpPr>
            <a:spLocks noGrp="1"/>
          </p:cNvSpPr>
          <p:nvPr>
            <p:ph type="body" sz="quarter" idx="11"/>
          </p:nvPr>
        </p:nvSpPr>
        <p:spPr>
          <a:xfrm>
            <a:off x="430306" y="1538302"/>
            <a:ext cx="8354919"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2"/>
          <p:cNvSpPr txBox="1">
            <a:spLocks/>
          </p:cNvSpPr>
          <p:nvPr userDrawn="1"/>
        </p:nvSpPr>
        <p:spPr bwMode="gray">
          <a:xfrm>
            <a:off x="6726897" y="6436561"/>
            <a:ext cx="2058328" cy="365125"/>
          </a:xfrm>
          <a:prstGeom prst="rect">
            <a:avLst/>
          </a:prstGeom>
        </p:spPr>
        <p:txBody>
          <a:bodyPr vert="horz" lIns="0" tIns="45720" rIns="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000" dirty="0"/>
              <a:t>Page </a:t>
            </a:r>
            <a:fld id="{6984F883-9912-4EFB-8404-2A825476CACA}" type="slidenum">
              <a:rPr lang="fr-BE" sz="1000" smtClean="0"/>
              <a:pPr/>
              <a:t>‹#›</a:t>
            </a:fld>
            <a:endParaRPr lang="fr-BE" sz="1000" dirty="0"/>
          </a:p>
        </p:txBody>
      </p:sp>
    </p:spTree>
    <p:extLst>
      <p:ext uri="{BB962C8B-B14F-4D97-AF65-F5344CB8AC3E}">
        <p14:creationId xmlns:p14="http://schemas.microsoft.com/office/powerpoint/2010/main" val="3039596195"/>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a:t>Click to edit Master title style</a:t>
            </a:r>
            <a:endParaRPr lang="en-US" dirty="0"/>
          </a:p>
        </p:txBody>
      </p:sp>
      <p:sp>
        <p:nvSpPr>
          <p:cNvPr id="4" name="Content Placeholder 3"/>
          <p:cNvSpPr>
            <a:spLocks noGrp="1" noChangeAspect="1"/>
          </p:cNvSpPr>
          <p:nvPr>
            <p:ph sz="half" idx="2" hasCustomPrompt="1"/>
          </p:nvPr>
        </p:nvSpPr>
        <p:spPr bwMode="gray">
          <a:xfrm>
            <a:off x="4572000" y="1567439"/>
            <a:ext cx="4213225" cy="2319490"/>
          </a:xfrm>
          <a:solidFill>
            <a:schemeClr val="bg2"/>
          </a:solidFill>
          <a:ln w="3175" cmpd="sng">
            <a:solidFill>
              <a:schemeClr val="bg1"/>
            </a:solidFill>
          </a:ln>
        </p:spPr>
        <p:txBody>
          <a:bodyPr>
            <a:noAutofit/>
          </a:bodyPr>
          <a:lstStyle>
            <a:lvl3pPr marL="538163" indent="-273050">
              <a:defRPr/>
            </a:lvl3pPr>
            <a:lvl4pPr marL="809625" indent="-271463">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a:t>Page </a:t>
            </a:r>
            <a:fld id="{6984F883-9912-4EFB-8404-2A825476CACA}" type="slidenum">
              <a:rPr lang="fr-BE" smtClean="0"/>
              <a:pPr/>
              <a:t>‹#›</a:t>
            </a:fld>
            <a:endParaRPr lang="fr-BE" dirty="0"/>
          </a:p>
        </p:txBody>
      </p:sp>
      <p:sp>
        <p:nvSpPr>
          <p:cNvPr id="7" name="Content Placeholder 3">
            <a:extLst>
              <a:ext uri="{FF2B5EF4-FFF2-40B4-BE49-F238E27FC236}">
                <a16:creationId xmlns:a16="http://schemas.microsoft.com/office/drawing/2014/main" id="{7A6FE9FF-1BFA-4928-948E-82126A16DD38}"/>
              </a:ext>
            </a:extLst>
          </p:cNvPr>
          <p:cNvSpPr>
            <a:spLocks noGrp="1" noChangeAspect="1"/>
          </p:cNvSpPr>
          <p:nvPr>
            <p:ph sz="half" idx="10" hasCustomPrompt="1"/>
          </p:nvPr>
        </p:nvSpPr>
        <p:spPr bwMode="gray">
          <a:xfrm>
            <a:off x="4572000" y="4036861"/>
            <a:ext cx="4213225" cy="2319490"/>
          </a:xfrm>
          <a:solidFill>
            <a:schemeClr val="bg2"/>
          </a:solidFill>
          <a:ln w="3175" cmpd="sng">
            <a:solidFill>
              <a:schemeClr val="bg1"/>
            </a:solidFill>
          </a:ln>
        </p:spPr>
        <p:txBody>
          <a:bodyPr>
            <a:noAutofit/>
          </a:bodyPr>
          <a:lstStyle>
            <a:lvl3pPr marL="538163" indent="-273050">
              <a:defRPr/>
            </a:lvl3pPr>
            <a:lvl4pPr marL="809625" indent="-271463">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4AB46DBF-D063-4D47-AA03-C2A0722CCA93}"/>
              </a:ext>
            </a:extLst>
          </p:cNvPr>
          <p:cNvSpPr>
            <a:spLocks noGrp="1" noChangeAspect="1"/>
          </p:cNvSpPr>
          <p:nvPr>
            <p:ph sz="half" idx="11" hasCustomPrompt="1"/>
          </p:nvPr>
        </p:nvSpPr>
        <p:spPr bwMode="gray">
          <a:xfrm>
            <a:off x="430306" y="1567439"/>
            <a:ext cx="4013507" cy="2319490"/>
          </a:xfrm>
          <a:solidFill>
            <a:schemeClr val="bg2"/>
          </a:solidFill>
          <a:ln w="3175" cmpd="sng">
            <a:solidFill>
              <a:schemeClr val="bg1"/>
            </a:solidFill>
          </a:ln>
        </p:spPr>
        <p:txBody>
          <a:bodyPr>
            <a:noAutofit/>
          </a:bodyPr>
          <a:lstStyle>
            <a:lvl3pPr marL="538163" indent="-273050">
              <a:defRPr/>
            </a:lvl3pPr>
            <a:lvl4pPr marL="809625" indent="-271463">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A060E454-B92D-4854-9C6C-2F0419A08DC6}"/>
              </a:ext>
            </a:extLst>
          </p:cNvPr>
          <p:cNvSpPr>
            <a:spLocks noGrp="1" noChangeAspect="1"/>
          </p:cNvSpPr>
          <p:nvPr>
            <p:ph sz="half" idx="12" hasCustomPrompt="1"/>
          </p:nvPr>
        </p:nvSpPr>
        <p:spPr bwMode="gray">
          <a:xfrm>
            <a:off x="430306" y="4036861"/>
            <a:ext cx="4013507" cy="2319490"/>
          </a:xfrm>
          <a:solidFill>
            <a:schemeClr val="bg2"/>
          </a:solidFill>
          <a:ln w="3175" cmpd="sng">
            <a:solidFill>
              <a:schemeClr val="bg1"/>
            </a:solidFill>
          </a:ln>
        </p:spPr>
        <p:txBody>
          <a:bodyPr>
            <a:noAutofit/>
          </a:bodyPr>
          <a:lstStyle>
            <a:lvl3pPr marL="538163" indent="-273050">
              <a:defRPr/>
            </a:lvl3pPr>
            <a:lvl4pPr marL="809625" indent="-271463">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946328"/>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a:t>Click to edit Master title style</a:t>
            </a:r>
            <a:endParaRPr lang="en-US" dirty="0"/>
          </a:p>
        </p:txBody>
      </p:sp>
      <p:sp>
        <p:nvSpPr>
          <p:cNvPr id="3" name="Content Placeholder 2"/>
          <p:cNvSpPr>
            <a:spLocks noGrp="1"/>
          </p:cNvSpPr>
          <p:nvPr>
            <p:ph sz="half" idx="1"/>
          </p:nvPr>
        </p:nvSpPr>
        <p:spPr bwMode="gray">
          <a:xfrm>
            <a:off x="430306" y="1567438"/>
            <a:ext cx="3960000" cy="4498767"/>
          </a:xfrm>
        </p:spPr>
        <p:txBody>
          <a:bodyPr/>
          <a:lstStyle>
            <a:lvl3pPr marL="538163" indent="-273050">
              <a:defRPr/>
            </a:lvl3pPr>
            <a:lvl4pPr marL="809625" indent="-271463">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4832961" y="1567439"/>
            <a:ext cx="3960000" cy="4498766"/>
          </a:xfrm>
          <a:solidFill>
            <a:schemeClr val="bg2"/>
          </a:solidFill>
          <a:ln w="3175" cmpd="sng">
            <a:noFill/>
          </a:ln>
        </p:spPr>
        <p:txBody>
          <a:bodyPr wrap="square">
            <a:noAutofit/>
          </a:bodyPr>
          <a:lstStyle>
            <a:lvl3pPr marL="538163" indent="-273050">
              <a:defRPr/>
            </a:lvl3pPr>
            <a:lvl4pPr marL="809625" indent="-271463">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a:t>Page </a:t>
            </a:r>
            <a:fld id="{6984F883-9912-4EFB-8404-2A825476CACA}" type="slidenum">
              <a:rPr lang="fr-BE" smtClean="0"/>
              <a:pPr/>
              <a:t>‹#›</a:t>
            </a:fld>
            <a:endParaRPr lang="fr-BE" dirty="0"/>
          </a:p>
        </p:txBody>
      </p:sp>
    </p:spTree>
    <p:extLst>
      <p:ext uri="{BB962C8B-B14F-4D97-AF65-F5344CB8AC3E}">
        <p14:creationId xmlns:p14="http://schemas.microsoft.com/office/powerpoint/2010/main" val="56837116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with boxes">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30306" y="441066"/>
            <a:ext cx="7659445" cy="978944"/>
          </a:xfrm>
        </p:spPr>
        <p:txBody>
          <a:bodyPr/>
          <a:lstStyle/>
          <a:p>
            <a:r>
              <a:rPr lang="en-US"/>
              <a:t>Click to edit Master title style</a:t>
            </a:r>
            <a:endParaRPr lang="en-US" dirty="0"/>
          </a:p>
        </p:txBody>
      </p:sp>
      <p:sp>
        <p:nvSpPr>
          <p:cNvPr id="3" name="Content Placeholder 2"/>
          <p:cNvSpPr>
            <a:spLocks noGrp="1"/>
          </p:cNvSpPr>
          <p:nvPr>
            <p:ph sz="half" idx="1"/>
          </p:nvPr>
        </p:nvSpPr>
        <p:spPr bwMode="gray">
          <a:xfrm>
            <a:off x="430306" y="1567438"/>
            <a:ext cx="5178201" cy="4490461"/>
          </a:xfrm>
        </p:spPr>
        <p:txBody>
          <a:bodyPr/>
          <a:lstStyle>
            <a:lvl3pPr marL="538163" indent="-273050">
              <a:defRPr/>
            </a:lvl3pPr>
            <a:lvl4pPr marL="809625" indent="-271463">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5787614" y="1567439"/>
            <a:ext cx="2818504" cy="833562"/>
          </a:xfrm>
          <a:solidFill>
            <a:schemeClr val="accent4"/>
          </a:solidFill>
          <a:ln w="3175" cmpd="sng">
            <a:noFill/>
          </a:ln>
        </p:spPr>
        <p:txBody>
          <a:bodyPr wrap="square">
            <a:spAutoFit/>
          </a:bodyPr>
          <a:lstStyle>
            <a:lvl1pPr marL="0" indent="0">
              <a:spcAft>
                <a:spcPts val="0"/>
              </a:spcAft>
              <a:buFont typeface="Arial" panose="020B0604020202020204" pitchFamily="34" charset="0"/>
              <a:buNone/>
              <a:defRPr sz="2400" b="0">
                <a:solidFill>
                  <a:schemeClr val="bg2"/>
                </a:solidFill>
              </a:defRPr>
            </a:lvl1pPr>
            <a:lvl2pPr marL="0" indent="0">
              <a:buNone/>
              <a:defRPr sz="2000">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p:txBody>
      </p:sp>
      <p:sp>
        <p:nvSpPr>
          <p:cNvPr id="8"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a:t>Page </a:t>
            </a:r>
            <a:fld id="{6984F883-9912-4EFB-8404-2A825476CACA}" type="slidenum">
              <a:rPr lang="fr-BE" smtClean="0"/>
              <a:pPr/>
              <a:t>‹#›</a:t>
            </a:fld>
            <a:endParaRPr lang="fr-BE" dirty="0"/>
          </a:p>
        </p:txBody>
      </p:sp>
    </p:spTree>
    <p:extLst>
      <p:ext uri="{BB962C8B-B14F-4D97-AF65-F5344CB8AC3E}">
        <p14:creationId xmlns:p14="http://schemas.microsoft.com/office/powerpoint/2010/main" val="309324106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6" name="Content Placeholder 2"/>
          <p:cNvSpPr>
            <a:spLocks noGrp="1"/>
          </p:cNvSpPr>
          <p:nvPr>
            <p:ph sz="half" idx="1"/>
          </p:nvPr>
        </p:nvSpPr>
        <p:spPr bwMode="gray">
          <a:xfrm>
            <a:off x="430306" y="1567439"/>
            <a:ext cx="8354919" cy="2075440"/>
          </a:xfrm>
          <a:ln w="3175">
            <a:solidFill>
              <a:schemeClr val="bg1"/>
            </a:solidFill>
          </a:ln>
        </p:spPr>
        <p:txBody>
          <a:bodyPr>
            <a:spAutoFit/>
          </a:bodyPr>
          <a:lstStyle>
            <a:lvl3pPr marL="538163" indent="-273050">
              <a:defRPr/>
            </a:lvl3pPr>
            <a:lvl4pPr marL="809625" indent="-271463">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2"/>
          <p:cNvSpPr txBox="1">
            <a:spLocks/>
          </p:cNvSpPr>
          <p:nvPr userDrawn="1"/>
        </p:nvSpPr>
        <p:spPr bwMode="gray">
          <a:xfrm>
            <a:off x="6726897" y="6356351"/>
            <a:ext cx="2058328"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a:t>Page </a:t>
            </a:r>
            <a:fld id="{6984F883-9912-4EFB-8404-2A825476CACA}" type="slidenum">
              <a:rPr lang="fr-BE" smtClean="0"/>
              <a:pPr/>
              <a:t>‹#›</a:t>
            </a:fld>
            <a:endParaRPr lang="fr-BE" dirty="0"/>
          </a:p>
        </p:txBody>
      </p:sp>
    </p:spTree>
    <p:extLst>
      <p:ext uri="{BB962C8B-B14F-4D97-AF65-F5344CB8AC3E}">
        <p14:creationId xmlns:p14="http://schemas.microsoft.com/office/powerpoint/2010/main" val="226831019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104263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r="59059"/>
          <a:stretch/>
        </p:blipFill>
        <p:spPr bwMode="gray">
          <a:xfrm>
            <a:off x="8273006" y="521641"/>
            <a:ext cx="348533" cy="369086"/>
          </a:xfrm>
          <a:prstGeom prst="rect">
            <a:avLst/>
          </a:prstGeom>
        </p:spPr>
      </p:pic>
      <p:sp>
        <p:nvSpPr>
          <p:cNvPr id="2" name="Title Placeholder 1"/>
          <p:cNvSpPr>
            <a:spLocks noGrp="1"/>
          </p:cNvSpPr>
          <p:nvPr>
            <p:ph type="title"/>
          </p:nvPr>
        </p:nvSpPr>
        <p:spPr bwMode="gray">
          <a:xfrm>
            <a:off x="430306" y="441066"/>
            <a:ext cx="7659445" cy="978944"/>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bwMode="gray">
          <a:xfrm>
            <a:off x="430306" y="1535166"/>
            <a:ext cx="8354919" cy="4522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bwMode="gray">
          <a:xfrm>
            <a:off x="6726897" y="6356351"/>
            <a:ext cx="205832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fr-BE" dirty="0"/>
              <a:t>Page </a:t>
            </a:r>
            <a:fld id="{6984F883-9912-4EFB-8404-2A825476CACA}" type="slidenum">
              <a:rPr lang="fr-BE" smtClean="0"/>
              <a:pPr/>
              <a:t>‹#›</a:t>
            </a:fld>
            <a:endParaRPr lang="fr-BE" dirty="0"/>
          </a:p>
        </p:txBody>
      </p:sp>
    </p:spTree>
    <p:extLst>
      <p:ext uri="{BB962C8B-B14F-4D97-AF65-F5344CB8AC3E}">
        <p14:creationId xmlns:p14="http://schemas.microsoft.com/office/powerpoint/2010/main" val="2551107328"/>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80" r:id="rId3"/>
    <p:sldLayoutId id="2147483664" r:id="rId4"/>
    <p:sldLayoutId id="2147483681" r:id="rId5"/>
    <p:sldLayoutId id="2147483673" r:id="rId6"/>
    <p:sldLayoutId id="2147483666" r:id="rId7"/>
    <p:sldLayoutId id="2147483684" r:id="rId8"/>
  </p:sldLayoutIdLst>
  <p:transition spd="slow">
    <p:wipe dir="r"/>
  </p:transition>
  <p:hf hdr="0" ftr="0" dt="0"/>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Clr>
          <a:schemeClr val="accent2"/>
        </a:buClr>
        <a:buFont typeface="Arial" panose="020B0604020202020204" pitchFamily="34" charset="0"/>
        <a:buNone/>
        <a:defRPr sz="2400" kern="1200">
          <a:solidFill>
            <a:schemeClr val="bg1"/>
          </a:solidFill>
          <a:latin typeface="+mn-lt"/>
          <a:ea typeface="+mn-ea"/>
          <a:cs typeface="+mn-cs"/>
        </a:defRPr>
      </a:lvl1pPr>
      <a:lvl2pPr marL="265113" indent="-265113" algn="l" defTabSz="914400" rtl="0" eaLnBrk="1" latinLnBrk="0" hangingPunct="1">
        <a:lnSpc>
          <a:spcPct val="100000"/>
        </a:lnSpc>
        <a:spcBef>
          <a:spcPts val="500"/>
        </a:spcBef>
        <a:buClr>
          <a:schemeClr val="accent2"/>
        </a:buClr>
        <a:buFont typeface="Arial" panose="020B0604020202020204" pitchFamily="34" charset="0"/>
        <a:buChar char="•"/>
        <a:defRPr sz="2400" kern="1200">
          <a:solidFill>
            <a:schemeClr val="bg1"/>
          </a:solidFill>
          <a:latin typeface="+mn-lt"/>
          <a:ea typeface="+mn-ea"/>
          <a:cs typeface="+mn-cs"/>
        </a:defRPr>
      </a:lvl2pPr>
      <a:lvl3pPr marL="449263" indent="-273050" algn="l" defTabSz="914400" rtl="0" eaLnBrk="1" latinLnBrk="0" hangingPunct="1">
        <a:lnSpc>
          <a:spcPct val="100000"/>
        </a:lnSpc>
        <a:spcBef>
          <a:spcPts val="500"/>
        </a:spcBef>
        <a:buClr>
          <a:schemeClr val="accent2"/>
        </a:buClr>
        <a:buFont typeface="Calibri" panose="020F0502020204030204" pitchFamily="34" charset="0"/>
        <a:buChar char="–"/>
        <a:defRPr sz="2000" kern="1200">
          <a:solidFill>
            <a:schemeClr val="bg1"/>
          </a:solidFill>
          <a:latin typeface="+mn-lt"/>
          <a:ea typeface="+mn-ea"/>
          <a:cs typeface="+mn-cs"/>
        </a:defRPr>
      </a:lvl3pPr>
      <a:lvl4pPr marL="625475" indent="-265113" algn="l" defTabSz="914400" rtl="0" eaLnBrk="1" latinLnBrk="0" hangingPunct="1">
        <a:lnSpc>
          <a:spcPct val="100000"/>
        </a:lnSpc>
        <a:spcBef>
          <a:spcPts val="500"/>
        </a:spcBef>
        <a:buClr>
          <a:schemeClr val="accent2"/>
        </a:buClr>
        <a:buFont typeface="Calibri" panose="020F0502020204030204" pitchFamily="34" charset="0"/>
        <a:buChar char="◦"/>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340" userDrawn="1">
          <p15:clr>
            <a:srgbClr val="F26B43"/>
          </p15:clr>
        </p15:guide>
        <p15:guide id="4" orient="horz" pos="323" userDrawn="1">
          <p15:clr>
            <a:srgbClr val="F26B43"/>
          </p15:clr>
        </p15:guide>
        <p15:guide id="5" orient="horz" pos="3816" userDrawn="1">
          <p15:clr>
            <a:srgbClr val="F26B43"/>
          </p15:clr>
        </p15:guide>
        <p15:guide id="6" orient="horz" pos="4140" userDrawn="1">
          <p15:clr>
            <a:srgbClr val="F26B43"/>
          </p15:clr>
        </p15:guide>
        <p15:guide id="7" pos="55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fic_ppt_covers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67"/>
            <a:ext cx="9144000" cy="6858000"/>
          </a:xfrm>
          <a:prstGeom prst="rect">
            <a:avLst/>
          </a:prstGeom>
        </p:spPr>
      </p:pic>
      <p:sp>
        <p:nvSpPr>
          <p:cNvPr id="2" name="Title 1"/>
          <p:cNvSpPr>
            <a:spLocks noGrp="1"/>
          </p:cNvSpPr>
          <p:nvPr>
            <p:ph type="ctrTitle"/>
          </p:nvPr>
        </p:nvSpPr>
        <p:spPr>
          <a:xfrm>
            <a:off x="220714" y="2406754"/>
            <a:ext cx="7900923" cy="2387600"/>
          </a:xfrm>
        </p:spPr>
        <p:txBody>
          <a:bodyPr>
            <a:normAutofit/>
          </a:bodyPr>
          <a:lstStyle/>
          <a:p>
            <a:r>
              <a:rPr lang="en-US" sz="4000" dirty="0"/>
              <a:t>Chemical Industry in Europe – Trends</a:t>
            </a:r>
            <a:endParaRPr lang="en-US" sz="3000" dirty="0"/>
          </a:p>
        </p:txBody>
      </p:sp>
      <p:sp>
        <p:nvSpPr>
          <p:cNvPr id="3" name="Subtitle 2"/>
          <p:cNvSpPr>
            <a:spLocks noGrp="1"/>
          </p:cNvSpPr>
          <p:nvPr>
            <p:ph type="subTitle" idx="1"/>
          </p:nvPr>
        </p:nvSpPr>
        <p:spPr>
          <a:xfrm>
            <a:off x="237878" y="4852147"/>
            <a:ext cx="6845153" cy="764482"/>
          </a:xfrm>
        </p:spPr>
        <p:txBody>
          <a:bodyPr>
            <a:noAutofit/>
          </a:bodyPr>
          <a:lstStyle/>
          <a:p>
            <a:r>
              <a:rPr lang="en-GB" dirty="0"/>
              <a:t>Cefic Industrial Policy Programme</a:t>
            </a:r>
            <a:endParaRPr lang="en-US" dirty="0"/>
          </a:p>
        </p:txBody>
      </p:sp>
      <p:sp>
        <p:nvSpPr>
          <p:cNvPr id="10" name="Date Placeholder 9"/>
          <p:cNvSpPr>
            <a:spLocks noGrp="1"/>
          </p:cNvSpPr>
          <p:nvPr>
            <p:ph type="dt" sz="half" idx="10"/>
          </p:nvPr>
        </p:nvSpPr>
        <p:spPr>
          <a:xfrm>
            <a:off x="237876" y="5388856"/>
            <a:ext cx="6413285" cy="1311490"/>
          </a:xfrm>
        </p:spPr>
        <p:txBody>
          <a:bodyPr/>
          <a:lstStyle/>
          <a:p>
            <a:r>
              <a:rPr lang="en-GB" dirty="0">
                <a:solidFill>
                  <a:srgbClr val="FFFFFF"/>
                </a:solidFill>
              </a:rPr>
              <a:t>29th May 2019</a:t>
            </a:r>
          </a:p>
          <a:p>
            <a:endParaRPr lang="en-GB" dirty="0"/>
          </a:p>
          <a:p>
            <a:r>
              <a:rPr lang="en-GB" b="1" dirty="0"/>
              <a:t>Dr Moncef HADHRI, Cefic Industrial Policy, </a:t>
            </a:r>
          </a:p>
          <a:p>
            <a:r>
              <a:rPr lang="en-GB" b="1" dirty="0"/>
              <a:t>Economic Affairs, </a:t>
            </a:r>
            <a:r>
              <a:rPr lang="en-GB" dirty="0"/>
              <a:t>mha@cefic.be</a:t>
            </a:r>
          </a:p>
          <a:p>
            <a:endParaRPr lang="fr-BE" dirty="0">
              <a:solidFill>
                <a:srgbClr val="FFFFFF"/>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7448021" y="3135086"/>
            <a:ext cx="1347232" cy="58409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gray">
          <a:xfrm>
            <a:off x="7683110" y="6275684"/>
            <a:ext cx="1112143" cy="289366"/>
          </a:xfrm>
          <a:prstGeom prst="rect">
            <a:avLst/>
          </a:prstGeom>
        </p:spPr>
      </p:pic>
    </p:spTree>
    <p:extLst>
      <p:ext uri="{BB962C8B-B14F-4D97-AF65-F5344CB8AC3E}">
        <p14:creationId xmlns:p14="http://schemas.microsoft.com/office/powerpoint/2010/main" val="3223797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132932" y="353406"/>
            <a:ext cx="8352928" cy="846638"/>
          </a:xfrm>
          <a:noFill/>
        </p:spPr>
        <p:txBody>
          <a:bodyPr>
            <a:noAutofit/>
          </a:bodyPr>
          <a:lstStyle/>
          <a:p>
            <a:r>
              <a:rPr lang="en-US" sz="3200" u="sng" dirty="0"/>
              <a:t>Contact details</a:t>
            </a:r>
            <a:endParaRPr lang="en-GB" sz="3000" u="sng" dirty="0">
              <a:latin typeface="Calibri" pitchFamily="34" charset="0"/>
              <a:cs typeface="Calibri" pitchFamily="34" charset="0"/>
            </a:endParaRPr>
          </a:p>
        </p:txBody>
      </p:sp>
      <p:pic>
        <p:nvPicPr>
          <p:cNvPr id="4" name="Picture 3">
            <a:extLst>
              <a:ext uri="{FF2B5EF4-FFF2-40B4-BE49-F238E27FC236}">
                <a16:creationId xmlns:a16="http://schemas.microsoft.com/office/drawing/2014/main" id="{CED47E43-3105-4010-BE1E-679B80FC0B7F}"/>
              </a:ext>
            </a:extLst>
          </p:cNvPr>
          <p:cNvPicPr>
            <a:picLocks noChangeAspect="1"/>
          </p:cNvPicPr>
          <p:nvPr/>
        </p:nvPicPr>
        <p:blipFill>
          <a:blip r:embed="rId3"/>
          <a:stretch>
            <a:fillRect/>
          </a:stretch>
        </p:blipFill>
        <p:spPr>
          <a:xfrm>
            <a:off x="208722" y="1200044"/>
            <a:ext cx="8686800" cy="5208707"/>
          </a:xfrm>
          <a:prstGeom prst="rect">
            <a:avLst/>
          </a:prstGeom>
          <a:ln w="31750">
            <a:solidFill>
              <a:srgbClr val="7030A0"/>
            </a:solidFill>
          </a:ln>
        </p:spPr>
      </p:pic>
    </p:spTree>
    <p:extLst>
      <p:ext uri="{BB962C8B-B14F-4D97-AF65-F5344CB8AC3E}">
        <p14:creationId xmlns:p14="http://schemas.microsoft.com/office/powerpoint/2010/main" val="166530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7051" y="294055"/>
            <a:ext cx="8229600" cy="978944"/>
          </a:xfrm>
        </p:spPr>
        <p:txBody>
          <a:bodyPr>
            <a:normAutofit fontScale="90000"/>
          </a:bodyPr>
          <a:lstStyle/>
          <a:p>
            <a:r>
              <a:rPr lang="en-US" dirty="0"/>
              <a:t>World Economic Climate Suffers Another Setback</a:t>
            </a:r>
            <a:br>
              <a:rPr lang="en-GB" dirty="0"/>
            </a:br>
            <a:br>
              <a:rPr lang="en-US" dirty="0"/>
            </a:br>
            <a:endParaRPr lang="fr-BE" sz="3200" dirty="0"/>
          </a:p>
        </p:txBody>
      </p:sp>
      <p:pic>
        <p:nvPicPr>
          <p:cNvPr id="3" name="Picture 2">
            <a:extLst>
              <a:ext uri="{FF2B5EF4-FFF2-40B4-BE49-F238E27FC236}">
                <a16:creationId xmlns:a16="http://schemas.microsoft.com/office/drawing/2014/main" id="{CAD19B2A-52CF-4DF6-A61A-00E7BA15494C}"/>
              </a:ext>
            </a:extLst>
          </p:cNvPr>
          <p:cNvPicPr>
            <a:picLocks noChangeAspect="1"/>
          </p:cNvPicPr>
          <p:nvPr/>
        </p:nvPicPr>
        <p:blipFill>
          <a:blip r:embed="rId3"/>
          <a:stretch>
            <a:fillRect/>
          </a:stretch>
        </p:blipFill>
        <p:spPr>
          <a:xfrm>
            <a:off x="568178" y="1161479"/>
            <a:ext cx="7807346" cy="5402466"/>
          </a:xfrm>
          <a:prstGeom prst="rect">
            <a:avLst/>
          </a:prstGeom>
        </p:spPr>
      </p:pic>
      <p:sp>
        <p:nvSpPr>
          <p:cNvPr id="2" name="Rectangle 1">
            <a:extLst>
              <a:ext uri="{FF2B5EF4-FFF2-40B4-BE49-F238E27FC236}">
                <a16:creationId xmlns:a16="http://schemas.microsoft.com/office/drawing/2014/main" id="{D0D7E80B-5EC8-4E68-A073-BBD9B98BC58A}"/>
              </a:ext>
            </a:extLst>
          </p:cNvPr>
          <p:cNvSpPr/>
          <p:nvPr/>
        </p:nvSpPr>
        <p:spPr>
          <a:xfrm>
            <a:off x="3102159" y="3672612"/>
            <a:ext cx="4572000" cy="646331"/>
          </a:xfrm>
          <a:prstGeom prst="rect">
            <a:avLst/>
          </a:prstGeom>
          <a:solidFill>
            <a:schemeClr val="bg2"/>
          </a:solidFill>
          <a:ln w="34925">
            <a:solidFill>
              <a:schemeClr val="bg1"/>
            </a:solidFill>
          </a:ln>
        </p:spPr>
        <p:txBody>
          <a:bodyPr>
            <a:spAutoFit/>
          </a:bodyPr>
          <a:lstStyle/>
          <a:p>
            <a:r>
              <a:rPr lang="en-US" dirty="0">
                <a:solidFill>
                  <a:schemeClr val="bg1"/>
                </a:solidFill>
              </a:rPr>
              <a:t>The </a:t>
            </a:r>
            <a:r>
              <a:rPr lang="en-US" dirty="0" err="1">
                <a:solidFill>
                  <a:schemeClr val="bg1"/>
                </a:solidFill>
              </a:rPr>
              <a:t>ifo</a:t>
            </a:r>
            <a:r>
              <a:rPr lang="en-US" dirty="0">
                <a:solidFill>
                  <a:schemeClr val="bg1"/>
                </a:solidFill>
              </a:rPr>
              <a:t> World Economic Climate deteriorated </a:t>
            </a:r>
            <a:br>
              <a:rPr lang="en-US" dirty="0">
                <a:solidFill>
                  <a:schemeClr val="bg1"/>
                </a:solidFill>
              </a:rPr>
            </a:br>
            <a:r>
              <a:rPr lang="en-US" dirty="0">
                <a:solidFill>
                  <a:schemeClr val="bg1"/>
                </a:solidFill>
              </a:rPr>
              <a:t>for the fourth time in succession </a:t>
            </a:r>
            <a:endParaRPr lang="en-GB" dirty="0">
              <a:solidFill>
                <a:schemeClr val="bg1"/>
              </a:solidFill>
            </a:endParaRPr>
          </a:p>
        </p:txBody>
      </p:sp>
      <p:sp>
        <p:nvSpPr>
          <p:cNvPr id="5" name="Rectangle: Rounded Corners 4">
            <a:extLst>
              <a:ext uri="{FF2B5EF4-FFF2-40B4-BE49-F238E27FC236}">
                <a16:creationId xmlns:a16="http://schemas.microsoft.com/office/drawing/2014/main" id="{C2582725-C9D0-40FC-B0D8-63D7085B470D}"/>
              </a:ext>
            </a:extLst>
          </p:cNvPr>
          <p:cNvSpPr/>
          <p:nvPr/>
        </p:nvSpPr>
        <p:spPr>
          <a:xfrm>
            <a:off x="4735446" y="5293453"/>
            <a:ext cx="622616" cy="1059221"/>
          </a:xfrm>
          <a:prstGeom prst="round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2C4ECF28-DBA6-402F-A582-1759A3703C4F}"/>
              </a:ext>
            </a:extLst>
          </p:cNvPr>
          <p:cNvSpPr/>
          <p:nvPr/>
        </p:nvSpPr>
        <p:spPr>
          <a:xfrm>
            <a:off x="7454583" y="5277411"/>
            <a:ext cx="622616" cy="105922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3491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4"/>
          <p:cNvSpPr>
            <a:spLocks noGrp="1"/>
          </p:cNvSpPr>
          <p:nvPr>
            <p:ph type="title"/>
          </p:nvPr>
        </p:nvSpPr>
        <p:spPr>
          <a:xfrm>
            <a:off x="68618" y="214069"/>
            <a:ext cx="8352928" cy="846638"/>
          </a:xfrm>
          <a:noFill/>
        </p:spPr>
        <p:txBody>
          <a:bodyPr>
            <a:noAutofit/>
          </a:bodyPr>
          <a:lstStyle/>
          <a:p>
            <a:r>
              <a:rPr lang="en-GB" sz="3200" dirty="0"/>
              <a:t>The EU Economic Sentiment Indicator (ESI) decreases markedly</a:t>
            </a:r>
            <a:br>
              <a:rPr lang="en-GB" dirty="0"/>
            </a:br>
            <a:endParaRPr lang="en-GB" sz="3000" dirty="0">
              <a:latin typeface="Calibri" pitchFamily="34" charset="0"/>
              <a:cs typeface="Calibri" pitchFamily="34" charset="0"/>
            </a:endParaRPr>
          </a:p>
        </p:txBody>
      </p:sp>
      <p:sp>
        <p:nvSpPr>
          <p:cNvPr id="5" name="TextBox 4"/>
          <p:cNvSpPr txBox="1"/>
          <p:nvPr/>
        </p:nvSpPr>
        <p:spPr>
          <a:xfrm>
            <a:off x="222105" y="6454162"/>
            <a:ext cx="5551461" cy="307777"/>
          </a:xfrm>
          <a:prstGeom prst="rect">
            <a:avLst/>
          </a:prstGeom>
          <a:noFill/>
        </p:spPr>
        <p:txBody>
          <a:bodyPr wrap="square" rtlCol="0">
            <a:spAutoFit/>
          </a:bodyPr>
          <a:lstStyle/>
          <a:p>
            <a:r>
              <a:rPr lang="en-US" sz="1400" dirty="0">
                <a:solidFill>
                  <a:schemeClr val="tx1">
                    <a:lumMod val="75000"/>
                    <a:lumOff val="25000"/>
                  </a:schemeClr>
                </a:solidFill>
              </a:rPr>
              <a:t>*EU Commission Report, Business and Consumer Survey, April 2019</a:t>
            </a:r>
            <a:endParaRPr lang="en-GB" sz="1400" dirty="0">
              <a:solidFill>
                <a:schemeClr val="tx1">
                  <a:lumMod val="75000"/>
                  <a:lumOff val="25000"/>
                </a:schemeClr>
              </a:solidFill>
            </a:endParaRPr>
          </a:p>
        </p:txBody>
      </p:sp>
      <p:sp>
        <p:nvSpPr>
          <p:cNvPr id="9" name="TextBox 8">
            <a:extLst>
              <a:ext uri="{FF2B5EF4-FFF2-40B4-BE49-F238E27FC236}">
                <a16:creationId xmlns:a16="http://schemas.microsoft.com/office/drawing/2014/main" id="{D25FC1BE-845D-4863-9063-D45D7645622C}"/>
              </a:ext>
            </a:extLst>
          </p:cNvPr>
          <p:cNvSpPr txBox="1"/>
          <p:nvPr/>
        </p:nvSpPr>
        <p:spPr>
          <a:xfrm>
            <a:off x="307585" y="4151959"/>
            <a:ext cx="3531229" cy="2585323"/>
          </a:xfrm>
          <a:prstGeom prst="rect">
            <a:avLst/>
          </a:prstGeom>
          <a:solidFill>
            <a:schemeClr val="bg2"/>
          </a:solidFill>
          <a:ln w="25400">
            <a:solidFill>
              <a:schemeClr val="bg1"/>
            </a:solidFill>
          </a:ln>
        </p:spPr>
        <p:txBody>
          <a:bodyPr wrap="square" rtlCol="0">
            <a:spAutoFit/>
          </a:bodyPr>
          <a:lstStyle/>
          <a:p>
            <a:pPr algn="ctr"/>
            <a:r>
              <a:rPr lang="en-US" i="1" dirty="0">
                <a:solidFill>
                  <a:schemeClr val="tx1">
                    <a:lumMod val="75000"/>
                    <a:lumOff val="25000"/>
                  </a:schemeClr>
                </a:solidFill>
              </a:rPr>
              <a:t>The ESI rose in the Netherlands, while it decreased in France and Italy and, more significantly in Germany and Spain. Data reflects also the strong deterioration of sentiment in the UK (−1.5) and Poland (−3.7). </a:t>
            </a:r>
            <a:r>
              <a:rPr lang="en-US" i="1" u="sng" dirty="0">
                <a:solidFill>
                  <a:schemeClr val="tx1">
                    <a:lumMod val="75000"/>
                    <a:lumOff val="25000"/>
                  </a:schemeClr>
                </a:solidFill>
              </a:rPr>
              <a:t>The ESI dropped for the eleventh consecutive time to its lowest level since August 2016</a:t>
            </a:r>
            <a:endParaRPr lang="en-GB" i="1" u="sng" dirty="0">
              <a:solidFill>
                <a:schemeClr val="tx1">
                  <a:lumMod val="75000"/>
                  <a:lumOff val="25000"/>
                </a:schemeClr>
              </a:solidFill>
            </a:endParaRPr>
          </a:p>
        </p:txBody>
      </p:sp>
      <p:pic>
        <p:nvPicPr>
          <p:cNvPr id="2" name="Picture 1">
            <a:extLst>
              <a:ext uri="{FF2B5EF4-FFF2-40B4-BE49-F238E27FC236}">
                <a16:creationId xmlns:a16="http://schemas.microsoft.com/office/drawing/2014/main" id="{CC1CCE79-7A88-49C6-9F72-E84757C87660}"/>
              </a:ext>
            </a:extLst>
          </p:cNvPr>
          <p:cNvPicPr>
            <a:picLocks noChangeAspect="1"/>
          </p:cNvPicPr>
          <p:nvPr/>
        </p:nvPicPr>
        <p:blipFill>
          <a:blip r:embed="rId3"/>
          <a:stretch>
            <a:fillRect/>
          </a:stretch>
        </p:blipFill>
        <p:spPr>
          <a:xfrm>
            <a:off x="238334" y="1183704"/>
            <a:ext cx="3925522" cy="2790642"/>
          </a:xfrm>
          <a:prstGeom prst="rect">
            <a:avLst/>
          </a:prstGeom>
        </p:spPr>
      </p:pic>
      <p:sp>
        <p:nvSpPr>
          <p:cNvPr id="8" name="TextBox 7">
            <a:extLst>
              <a:ext uri="{FF2B5EF4-FFF2-40B4-BE49-F238E27FC236}">
                <a16:creationId xmlns:a16="http://schemas.microsoft.com/office/drawing/2014/main" id="{0D6FC3C8-D40B-47B7-AA32-A6872B81B4D1}"/>
              </a:ext>
            </a:extLst>
          </p:cNvPr>
          <p:cNvSpPr txBox="1"/>
          <p:nvPr/>
        </p:nvSpPr>
        <p:spPr>
          <a:xfrm>
            <a:off x="3915014" y="4705957"/>
            <a:ext cx="3888063" cy="2031325"/>
          </a:xfrm>
          <a:prstGeom prst="rect">
            <a:avLst/>
          </a:prstGeom>
          <a:solidFill>
            <a:schemeClr val="bg2"/>
          </a:solidFill>
          <a:ln w="25400">
            <a:solidFill>
              <a:schemeClr val="bg1"/>
            </a:solidFill>
          </a:ln>
        </p:spPr>
        <p:txBody>
          <a:bodyPr wrap="square" rtlCol="0">
            <a:spAutoFit/>
          </a:bodyPr>
          <a:lstStyle/>
          <a:p>
            <a:pPr algn="ctr"/>
            <a:r>
              <a:rPr lang="en-US" i="1" dirty="0">
                <a:solidFill>
                  <a:schemeClr val="tx1">
                    <a:lumMod val="75000"/>
                    <a:lumOff val="25000"/>
                  </a:schemeClr>
                </a:solidFill>
              </a:rPr>
              <a:t>The EU industry confidence took a blow and consumer sentiment weakened.</a:t>
            </a:r>
          </a:p>
          <a:p>
            <a:pPr algn="ctr"/>
            <a:r>
              <a:rPr lang="en-US" i="1" dirty="0">
                <a:solidFill>
                  <a:schemeClr val="tx1">
                    <a:lumMod val="75000"/>
                    <a:lumOff val="25000"/>
                  </a:schemeClr>
                </a:solidFill>
              </a:rPr>
              <a:t>The negative mood of the industry are mainly driven by trade conflicts, weak dynamics of the economy, ongoing uncertainty on Brexit and the problem of automotive sector in Germany</a:t>
            </a:r>
            <a:endParaRPr lang="en-GB" i="1" dirty="0">
              <a:solidFill>
                <a:schemeClr val="tx1">
                  <a:lumMod val="75000"/>
                  <a:lumOff val="25000"/>
                </a:schemeClr>
              </a:solidFill>
            </a:endParaRPr>
          </a:p>
        </p:txBody>
      </p:sp>
      <p:pic>
        <p:nvPicPr>
          <p:cNvPr id="4" name="Picture 3">
            <a:extLst>
              <a:ext uri="{FF2B5EF4-FFF2-40B4-BE49-F238E27FC236}">
                <a16:creationId xmlns:a16="http://schemas.microsoft.com/office/drawing/2014/main" id="{0F4899C9-E0DC-4CE2-84E8-4D1BD776F1FD}"/>
              </a:ext>
            </a:extLst>
          </p:cNvPr>
          <p:cNvPicPr>
            <a:picLocks noChangeAspect="1"/>
          </p:cNvPicPr>
          <p:nvPr/>
        </p:nvPicPr>
        <p:blipFill>
          <a:blip r:embed="rId4"/>
          <a:stretch>
            <a:fillRect/>
          </a:stretch>
        </p:blipFill>
        <p:spPr>
          <a:xfrm>
            <a:off x="4305917" y="1212745"/>
            <a:ext cx="4599749" cy="2701129"/>
          </a:xfrm>
          <a:prstGeom prst="rect">
            <a:avLst/>
          </a:prstGeom>
        </p:spPr>
      </p:pic>
    </p:spTree>
    <p:extLst>
      <p:ext uri="{BB962C8B-B14F-4D97-AF65-F5344CB8AC3E}">
        <p14:creationId xmlns:p14="http://schemas.microsoft.com/office/powerpoint/2010/main" val="3327107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4"/>
          <p:cNvSpPr>
            <a:spLocks noGrp="1"/>
          </p:cNvSpPr>
          <p:nvPr>
            <p:ph type="title"/>
          </p:nvPr>
        </p:nvSpPr>
        <p:spPr>
          <a:xfrm>
            <a:off x="68618" y="214069"/>
            <a:ext cx="8352928" cy="639510"/>
          </a:xfrm>
          <a:noFill/>
        </p:spPr>
        <p:txBody>
          <a:bodyPr>
            <a:noAutofit/>
          </a:bodyPr>
          <a:lstStyle/>
          <a:p>
            <a:r>
              <a:rPr lang="en-GB" sz="3200" dirty="0">
                <a:solidFill>
                  <a:srgbClr val="0096D6"/>
                </a:solidFill>
                <a:latin typeface="Calibri" pitchFamily="34" charset="0"/>
                <a:cs typeface="Calibri" pitchFamily="34" charset="0"/>
              </a:rPr>
              <a:t>Output in the EU manufacturing sector 1.0% above Q4-2018’s level (y-o-y)</a:t>
            </a:r>
          </a:p>
        </p:txBody>
      </p:sp>
      <p:pic>
        <p:nvPicPr>
          <p:cNvPr id="2" name="Picture 1">
            <a:extLst>
              <a:ext uri="{FF2B5EF4-FFF2-40B4-BE49-F238E27FC236}">
                <a16:creationId xmlns:a16="http://schemas.microsoft.com/office/drawing/2014/main" id="{2B71C679-E775-4F57-899C-0676E1C6404D}"/>
              </a:ext>
            </a:extLst>
          </p:cNvPr>
          <p:cNvPicPr>
            <a:picLocks noChangeAspect="1"/>
          </p:cNvPicPr>
          <p:nvPr/>
        </p:nvPicPr>
        <p:blipFill>
          <a:blip r:embed="rId3"/>
          <a:stretch>
            <a:fillRect/>
          </a:stretch>
        </p:blipFill>
        <p:spPr>
          <a:xfrm>
            <a:off x="130164" y="4019894"/>
            <a:ext cx="3823365" cy="2743732"/>
          </a:xfrm>
          <a:prstGeom prst="rect">
            <a:avLst/>
          </a:prstGeom>
        </p:spPr>
      </p:pic>
      <p:pic>
        <p:nvPicPr>
          <p:cNvPr id="6" name="Picture 5">
            <a:extLst>
              <a:ext uri="{FF2B5EF4-FFF2-40B4-BE49-F238E27FC236}">
                <a16:creationId xmlns:a16="http://schemas.microsoft.com/office/drawing/2014/main" id="{3E4B0A56-E6BA-48E9-B752-502CBD1E3094}"/>
              </a:ext>
            </a:extLst>
          </p:cNvPr>
          <p:cNvPicPr>
            <a:picLocks noChangeAspect="1"/>
          </p:cNvPicPr>
          <p:nvPr/>
        </p:nvPicPr>
        <p:blipFill>
          <a:blip r:embed="rId4"/>
          <a:stretch>
            <a:fillRect/>
          </a:stretch>
        </p:blipFill>
        <p:spPr>
          <a:xfrm>
            <a:off x="2745335" y="4089518"/>
            <a:ext cx="1471643" cy="639510"/>
          </a:xfrm>
          <a:prstGeom prst="rect">
            <a:avLst/>
          </a:prstGeom>
        </p:spPr>
      </p:pic>
      <p:pic>
        <p:nvPicPr>
          <p:cNvPr id="15" name="Picture 14">
            <a:extLst>
              <a:ext uri="{FF2B5EF4-FFF2-40B4-BE49-F238E27FC236}">
                <a16:creationId xmlns:a16="http://schemas.microsoft.com/office/drawing/2014/main" id="{D6662F12-6138-4010-9A59-BD2A079BB84E}"/>
              </a:ext>
            </a:extLst>
          </p:cNvPr>
          <p:cNvPicPr>
            <a:picLocks noChangeAspect="1"/>
          </p:cNvPicPr>
          <p:nvPr/>
        </p:nvPicPr>
        <p:blipFill>
          <a:blip r:embed="rId5"/>
          <a:stretch>
            <a:fillRect/>
          </a:stretch>
        </p:blipFill>
        <p:spPr>
          <a:xfrm>
            <a:off x="4588407" y="1116345"/>
            <a:ext cx="4039095" cy="2883846"/>
          </a:xfrm>
          <a:prstGeom prst="rect">
            <a:avLst/>
          </a:prstGeom>
        </p:spPr>
      </p:pic>
      <p:pic>
        <p:nvPicPr>
          <p:cNvPr id="19" name="Picture 18">
            <a:extLst>
              <a:ext uri="{FF2B5EF4-FFF2-40B4-BE49-F238E27FC236}">
                <a16:creationId xmlns:a16="http://schemas.microsoft.com/office/drawing/2014/main" id="{14385E34-3EBB-4498-9549-1D4EBDD8C92F}"/>
              </a:ext>
            </a:extLst>
          </p:cNvPr>
          <p:cNvPicPr>
            <a:picLocks noChangeAspect="1"/>
          </p:cNvPicPr>
          <p:nvPr/>
        </p:nvPicPr>
        <p:blipFill>
          <a:blip r:embed="rId6"/>
          <a:stretch>
            <a:fillRect/>
          </a:stretch>
        </p:blipFill>
        <p:spPr>
          <a:xfrm>
            <a:off x="7244870" y="1099742"/>
            <a:ext cx="1641150" cy="639509"/>
          </a:xfrm>
          <a:prstGeom prst="rect">
            <a:avLst/>
          </a:prstGeom>
        </p:spPr>
      </p:pic>
      <p:pic>
        <p:nvPicPr>
          <p:cNvPr id="21" name="Picture 20">
            <a:extLst>
              <a:ext uri="{FF2B5EF4-FFF2-40B4-BE49-F238E27FC236}">
                <a16:creationId xmlns:a16="http://schemas.microsoft.com/office/drawing/2014/main" id="{702CC69B-116E-4B09-AF63-A66AA45D8CA9}"/>
              </a:ext>
            </a:extLst>
          </p:cNvPr>
          <p:cNvPicPr>
            <a:picLocks noChangeAspect="1"/>
          </p:cNvPicPr>
          <p:nvPr/>
        </p:nvPicPr>
        <p:blipFill>
          <a:blip r:embed="rId7"/>
          <a:stretch>
            <a:fillRect/>
          </a:stretch>
        </p:blipFill>
        <p:spPr>
          <a:xfrm>
            <a:off x="196643" y="1210847"/>
            <a:ext cx="3896429" cy="2451778"/>
          </a:xfrm>
          <a:prstGeom prst="rect">
            <a:avLst/>
          </a:prstGeom>
        </p:spPr>
      </p:pic>
      <p:pic>
        <p:nvPicPr>
          <p:cNvPr id="22" name="Picture 21">
            <a:extLst>
              <a:ext uri="{FF2B5EF4-FFF2-40B4-BE49-F238E27FC236}">
                <a16:creationId xmlns:a16="http://schemas.microsoft.com/office/drawing/2014/main" id="{50477C74-731B-47B3-B4B1-1FC55EE4F599}"/>
              </a:ext>
            </a:extLst>
          </p:cNvPr>
          <p:cNvPicPr>
            <a:picLocks noChangeAspect="1"/>
          </p:cNvPicPr>
          <p:nvPr/>
        </p:nvPicPr>
        <p:blipFill>
          <a:blip r:embed="rId8"/>
          <a:stretch>
            <a:fillRect/>
          </a:stretch>
        </p:blipFill>
        <p:spPr>
          <a:xfrm>
            <a:off x="4572000" y="4061829"/>
            <a:ext cx="4173134" cy="2617051"/>
          </a:xfrm>
          <a:prstGeom prst="rect">
            <a:avLst/>
          </a:prstGeom>
        </p:spPr>
      </p:pic>
      <p:pic>
        <p:nvPicPr>
          <p:cNvPr id="24" name="Picture 23">
            <a:extLst>
              <a:ext uri="{FF2B5EF4-FFF2-40B4-BE49-F238E27FC236}">
                <a16:creationId xmlns:a16="http://schemas.microsoft.com/office/drawing/2014/main" id="{38C1AEA5-8C90-446A-8AAB-E23C3CFEF5D4}"/>
              </a:ext>
            </a:extLst>
          </p:cNvPr>
          <p:cNvPicPr>
            <a:picLocks noChangeAspect="1"/>
          </p:cNvPicPr>
          <p:nvPr/>
        </p:nvPicPr>
        <p:blipFill>
          <a:blip r:embed="rId9"/>
          <a:stretch>
            <a:fillRect/>
          </a:stretch>
        </p:blipFill>
        <p:spPr>
          <a:xfrm>
            <a:off x="7451599" y="4089518"/>
            <a:ext cx="1434421" cy="629931"/>
          </a:xfrm>
          <a:prstGeom prst="rect">
            <a:avLst/>
          </a:prstGeom>
        </p:spPr>
      </p:pic>
      <p:pic>
        <p:nvPicPr>
          <p:cNvPr id="25" name="Picture 24">
            <a:extLst>
              <a:ext uri="{FF2B5EF4-FFF2-40B4-BE49-F238E27FC236}">
                <a16:creationId xmlns:a16="http://schemas.microsoft.com/office/drawing/2014/main" id="{6AE27E65-3B49-440A-BBB7-3A0D10932A57}"/>
              </a:ext>
            </a:extLst>
          </p:cNvPr>
          <p:cNvPicPr>
            <a:picLocks noChangeAspect="1"/>
          </p:cNvPicPr>
          <p:nvPr/>
        </p:nvPicPr>
        <p:blipFill>
          <a:blip r:embed="rId10"/>
          <a:stretch>
            <a:fillRect/>
          </a:stretch>
        </p:blipFill>
        <p:spPr>
          <a:xfrm>
            <a:off x="870912" y="1521111"/>
            <a:ext cx="1350225" cy="633625"/>
          </a:xfrm>
          <a:prstGeom prst="rect">
            <a:avLst/>
          </a:prstGeom>
        </p:spPr>
      </p:pic>
    </p:spTree>
    <p:extLst>
      <p:ext uri="{BB962C8B-B14F-4D97-AF65-F5344CB8AC3E}">
        <p14:creationId xmlns:p14="http://schemas.microsoft.com/office/powerpoint/2010/main" val="2377019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4"/>
          <p:cNvSpPr>
            <a:spLocks noGrp="1"/>
          </p:cNvSpPr>
          <p:nvPr>
            <p:ph type="title"/>
          </p:nvPr>
        </p:nvSpPr>
        <p:spPr>
          <a:xfrm>
            <a:off x="68618" y="214069"/>
            <a:ext cx="8352928" cy="639510"/>
          </a:xfrm>
          <a:noFill/>
        </p:spPr>
        <p:txBody>
          <a:bodyPr>
            <a:noAutofit/>
          </a:bodyPr>
          <a:lstStyle/>
          <a:p>
            <a:r>
              <a:rPr lang="en-US" sz="3200" dirty="0"/>
              <a:t>EU customers: Heterogenous business profile</a:t>
            </a:r>
            <a:endParaRPr lang="en-GB" sz="3200" dirty="0">
              <a:solidFill>
                <a:srgbClr val="0096D6"/>
              </a:solidFill>
              <a:latin typeface="Calibri" pitchFamily="34" charset="0"/>
              <a:cs typeface="Calibri" pitchFamily="34" charset="0"/>
            </a:endParaRPr>
          </a:p>
        </p:txBody>
      </p:sp>
      <p:pic>
        <p:nvPicPr>
          <p:cNvPr id="8" name="Picture 7">
            <a:extLst>
              <a:ext uri="{FF2B5EF4-FFF2-40B4-BE49-F238E27FC236}">
                <a16:creationId xmlns:a16="http://schemas.microsoft.com/office/drawing/2014/main" id="{ECDD307C-2D4E-442E-ACC3-B9E55017AB32}"/>
              </a:ext>
            </a:extLst>
          </p:cNvPr>
          <p:cNvPicPr>
            <a:picLocks noChangeAspect="1"/>
          </p:cNvPicPr>
          <p:nvPr/>
        </p:nvPicPr>
        <p:blipFill>
          <a:blip r:embed="rId3"/>
          <a:stretch>
            <a:fillRect/>
          </a:stretch>
        </p:blipFill>
        <p:spPr>
          <a:xfrm>
            <a:off x="561965" y="889546"/>
            <a:ext cx="7581329" cy="5481825"/>
          </a:xfrm>
          <a:prstGeom prst="rect">
            <a:avLst/>
          </a:prstGeom>
        </p:spPr>
      </p:pic>
      <p:sp>
        <p:nvSpPr>
          <p:cNvPr id="2" name="TextBox 1">
            <a:extLst>
              <a:ext uri="{FF2B5EF4-FFF2-40B4-BE49-F238E27FC236}">
                <a16:creationId xmlns:a16="http://schemas.microsoft.com/office/drawing/2014/main" id="{1C849252-3110-4FD8-A7EC-7A7821EBF40B}"/>
              </a:ext>
            </a:extLst>
          </p:cNvPr>
          <p:cNvSpPr txBox="1"/>
          <p:nvPr/>
        </p:nvSpPr>
        <p:spPr>
          <a:xfrm>
            <a:off x="561965" y="6459265"/>
            <a:ext cx="4869475" cy="369332"/>
          </a:xfrm>
          <a:prstGeom prst="rect">
            <a:avLst/>
          </a:prstGeom>
          <a:noFill/>
        </p:spPr>
        <p:txBody>
          <a:bodyPr wrap="none" rtlCol="0">
            <a:spAutoFit/>
          </a:bodyPr>
          <a:lstStyle/>
          <a:p>
            <a:r>
              <a:rPr lang="en-GB" dirty="0">
                <a:solidFill>
                  <a:schemeClr val="bg1"/>
                </a:solidFill>
              </a:rPr>
              <a:t>Source: Eurostat data and </a:t>
            </a:r>
            <a:r>
              <a:rPr lang="en-GB" dirty="0" err="1">
                <a:solidFill>
                  <a:schemeClr val="bg1"/>
                </a:solidFill>
              </a:rPr>
              <a:t>Cefic</a:t>
            </a:r>
            <a:r>
              <a:rPr lang="en-GB" dirty="0">
                <a:solidFill>
                  <a:schemeClr val="bg1"/>
                </a:solidFill>
              </a:rPr>
              <a:t> analysis May 2019</a:t>
            </a:r>
          </a:p>
        </p:txBody>
      </p:sp>
    </p:spTree>
    <p:extLst>
      <p:ext uri="{BB962C8B-B14F-4D97-AF65-F5344CB8AC3E}">
        <p14:creationId xmlns:p14="http://schemas.microsoft.com/office/powerpoint/2010/main" val="1742295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4"/>
          <p:cNvSpPr>
            <a:spLocks noGrp="1"/>
          </p:cNvSpPr>
          <p:nvPr>
            <p:ph type="title"/>
          </p:nvPr>
        </p:nvSpPr>
        <p:spPr>
          <a:xfrm>
            <a:off x="68618" y="214069"/>
            <a:ext cx="8352928" cy="846638"/>
          </a:xfrm>
          <a:noFill/>
        </p:spPr>
        <p:txBody>
          <a:bodyPr>
            <a:noAutofit/>
          </a:bodyPr>
          <a:lstStyle/>
          <a:p>
            <a:r>
              <a:rPr lang="en-GB" sz="3200" dirty="0">
                <a:solidFill>
                  <a:srgbClr val="0096D6"/>
                </a:solidFill>
                <a:latin typeface="Calibri" pitchFamily="34" charset="0"/>
                <a:cs typeface="Calibri" pitchFamily="34" charset="0"/>
              </a:rPr>
              <a:t>Output in the EU manufacturing sector 0.5% above the previous year’s level (y-o-y)</a:t>
            </a:r>
            <a:endParaRPr lang="en-GB" sz="3000" dirty="0">
              <a:solidFill>
                <a:srgbClr val="0096D6"/>
              </a:solidFill>
              <a:latin typeface="Calibri" pitchFamily="34" charset="0"/>
              <a:cs typeface="Calibri" pitchFamily="34" charset="0"/>
            </a:endParaRPr>
          </a:p>
        </p:txBody>
      </p:sp>
      <p:sp>
        <p:nvSpPr>
          <p:cNvPr id="8" name="TextBox 7">
            <a:extLst>
              <a:ext uri="{FF2B5EF4-FFF2-40B4-BE49-F238E27FC236}">
                <a16:creationId xmlns:a16="http://schemas.microsoft.com/office/drawing/2014/main" id="{1F778646-FDE3-4957-B631-142154AA7A75}"/>
              </a:ext>
            </a:extLst>
          </p:cNvPr>
          <p:cNvSpPr txBox="1"/>
          <p:nvPr/>
        </p:nvSpPr>
        <p:spPr>
          <a:xfrm>
            <a:off x="1790207" y="5717468"/>
            <a:ext cx="6839105" cy="646331"/>
          </a:xfrm>
          <a:prstGeom prst="rect">
            <a:avLst/>
          </a:prstGeom>
          <a:noFill/>
          <a:ln w="22225">
            <a:solidFill>
              <a:schemeClr val="bg1"/>
            </a:solidFill>
          </a:ln>
        </p:spPr>
        <p:txBody>
          <a:bodyPr wrap="square" rtlCol="0">
            <a:spAutoFit/>
          </a:bodyPr>
          <a:lstStyle/>
          <a:p>
            <a:pPr algn="ctr"/>
            <a:r>
              <a:rPr lang="en-GB" i="1" dirty="0">
                <a:solidFill>
                  <a:schemeClr val="tx1">
                    <a:lumMod val="75000"/>
                    <a:lumOff val="25000"/>
                  </a:schemeClr>
                </a:solidFill>
              </a:rPr>
              <a:t>Demand for the EU chemicals industry was weak. Output in key customer industries was significantly below the previous year’s level</a:t>
            </a:r>
          </a:p>
        </p:txBody>
      </p:sp>
      <p:pic>
        <p:nvPicPr>
          <p:cNvPr id="9" name="Picture 8">
            <a:extLst>
              <a:ext uri="{FF2B5EF4-FFF2-40B4-BE49-F238E27FC236}">
                <a16:creationId xmlns:a16="http://schemas.microsoft.com/office/drawing/2014/main" id="{58919B73-F4D1-4102-9A28-1F71C8359BE4}"/>
              </a:ext>
            </a:extLst>
          </p:cNvPr>
          <p:cNvPicPr>
            <a:picLocks noChangeAspect="1"/>
          </p:cNvPicPr>
          <p:nvPr/>
        </p:nvPicPr>
        <p:blipFill>
          <a:blip r:embed="rId3"/>
          <a:stretch>
            <a:fillRect/>
          </a:stretch>
        </p:blipFill>
        <p:spPr>
          <a:xfrm>
            <a:off x="242127" y="1173998"/>
            <a:ext cx="8659746" cy="4510003"/>
          </a:xfrm>
          <a:prstGeom prst="rect">
            <a:avLst/>
          </a:prstGeom>
        </p:spPr>
      </p:pic>
      <p:sp>
        <p:nvSpPr>
          <p:cNvPr id="5" name="TextBox 4">
            <a:extLst>
              <a:ext uri="{FF2B5EF4-FFF2-40B4-BE49-F238E27FC236}">
                <a16:creationId xmlns:a16="http://schemas.microsoft.com/office/drawing/2014/main" id="{DA2AB0AC-CFA3-477B-B173-AF364BD254B4}"/>
              </a:ext>
            </a:extLst>
          </p:cNvPr>
          <p:cNvSpPr txBox="1"/>
          <p:nvPr/>
        </p:nvSpPr>
        <p:spPr>
          <a:xfrm>
            <a:off x="561965" y="6459265"/>
            <a:ext cx="4869475" cy="369332"/>
          </a:xfrm>
          <a:prstGeom prst="rect">
            <a:avLst/>
          </a:prstGeom>
          <a:noFill/>
        </p:spPr>
        <p:txBody>
          <a:bodyPr wrap="none" rtlCol="0">
            <a:spAutoFit/>
          </a:bodyPr>
          <a:lstStyle/>
          <a:p>
            <a:r>
              <a:rPr lang="en-GB" dirty="0">
                <a:solidFill>
                  <a:schemeClr val="bg1"/>
                </a:solidFill>
              </a:rPr>
              <a:t>Source: Eurostat data and </a:t>
            </a:r>
            <a:r>
              <a:rPr lang="en-GB" dirty="0" err="1">
                <a:solidFill>
                  <a:schemeClr val="bg1"/>
                </a:solidFill>
              </a:rPr>
              <a:t>Cefic</a:t>
            </a:r>
            <a:r>
              <a:rPr lang="en-GB" dirty="0">
                <a:solidFill>
                  <a:schemeClr val="bg1"/>
                </a:solidFill>
              </a:rPr>
              <a:t> analysis May 2019</a:t>
            </a:r>
          </a:p>
        </p:txBody>
      </p:sp>
    </p:spTree>
    <p:extLst>
      <p:ext uri="{BB962C8B-B14F-4D97-AF65-F5344CB8AC3E}">
        <p14:creationId xmlns:p14="http://schemas.microsoft.com/office/powerpoint/2010/main" val="3917889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4"/>
          <p:cNvSpPr>
            <a:spLocks noGrp="1"/>
          </p:cNvSpPr>
          <p:nvPr>
            <p:ph type="title"/>
          </p:nvPr>
        </p:nvSpPr>
        <p:spPr>
          <a:xfrm>
            <a:off x="68618" y="214069"/>
            <a:ext cx="8352928" cy="846638"/>
          </a:xfrm>
          <a:noFill/>
        </p:spPr>
        <p:txBody>
          <a:bodyPr>
            <a:noAutofit/>
          </a:bodyPr>
          <a:lstStyle/>
          <a:p>
            <a:r>
              <a:rPr lang="en-GB" sz="3200" dirty="0">
                <a:solidFill>
                  <a:srgbClr val="0096D6"/>
                </a:solidFill>
              </a:rPr>
              <a:t>Chemicals output went up by 1.7% in Q1-2019 compared to Q4-2018</a:t>
            </a:r>
            <a:endParaRPr lang="en-GB" sz="3000" dirty="0">
              <a:solidFill>
                <a:srgbClr val="0096D6"/>
              </a:solidFill>
              <a:latin typeface="Calibri" pitchFamily="34" charset="0"/>
              <a:cs typeface="Calibri" pitchFamily="34" charset="0"/>
            </a:endParaRPr>
          </a:p>
        </p:txBody>
      </p:sp>
      <p:sp>
        <p:nvSpPr>
          <p:cNvPr id="3" name="Rectangle 2">
            <a:extLst>
              <a:ext uri="{FF2B5EF4-FFF2-40B4-BE49-F238E27FC236}">
                <a16:creationId xmlns:a16="http://schemas.microsoft.com/office/drawing/2014/main" id="{26C8B52B-F868-4B3B-8BFD-FCD4DD769A57}"/>
              </a:ext>
            </a:extLst>
          </p:cNvPr>
          <p:cNvSpPr/>
          <p:nvPr/>
        </p:nvSpPr>
        <p:spPr>
          <a:xfrm>
            <a:off x="1574358" y="1200647"/>
            <a:ext cx="2119814" cy="650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7B8D1D16-86CC-438C-B968-AD59A515E480}"/>
              </a:ext>
            </a:extLst>
          </p:cNvPr>
          <p:cNvPicPr>
            <a:picLocks noChangeAspect="1"/>
          </p:cNvPicPr>
          <p:nvPr/>
        </p:nvPicPr>
        <p:blipFill>
          <a:blip r:embed="rId3"/>
          <a:stretch>
            <a:fillRect/>
          </a:stretch>
        </p:blipFill>
        <p:spPr>
          <a:xfrm>
            <a:off x="395535" y="1060707"/>
            <a:ext cx="8352929" cy="4882893"/>
          </a:xfrm>
          <a:prstGeom prst="rect">
            <a:avLst/>
          </a:prstGeom>
        </p:spPr>
      </p:pic>
      <p:sp>
        <p:nvSpPr>
          <p:cNvPr id="6" name="TextBox 5">
            <a:extLst>
              <a:ext uri="{FF2B5EF4-FFF2-40B4-BE49-F238E27FC236}">
                <a16:creationId xmlns:a16="http://schemas.microsoft.com/office/drawing/2014/main" id="{722A29F3-5D2E-4435-969B-E17029DDEB5C}"/>
              </a:ext>
            </a:extLst>
          </p:cNvPr>
          <p:cNvSpPr txBox="1"/>
          <p:nvPr/>
        </p:nvSpPr>
        <p:spPr>
          <a:xfrm>
            <a:off x="5015257" y="3916050"/>
            <a:ext cx="2888521" cy="923330"/>
          </a:xfrm>
          <a:prstGeom prst="rect">
            <a:avLst/>
          </a:prstGeom>
          <a:solidFill>
            <a:schemeClr val="bg2"/>
          </a:solidFill>
          <a:ln w="25400">
            <a:solidFill>
              <a:schemeClr val="bg1"/>
            </a:solidFill>
          </a:ln>
        </p:spPr>
        <p:txBody>
          <a:bodyPr wrap="square" rtlCol="0">
            <a:spAutoFit/>
          </a:bodyPr>
          <a:lstStyle/>
          <a:p>
            <a:pPr algn="ctr"/>
            <a:r>
              <a:rPr lang="en-GB" i="1" dirty="0">
                <a:solidFill>
                  <a:schemeClr val="tx1">
                    <a:lumMod val="75000"/>
                    <a:lumOff val="25000"/>
                  </a:schemeClr>
                </a:solidFill>
              </a:rPr>
              <a:t>Good start of the year 2019.</a:t>
            </a:r>
          </a:p>
          <a:p>
            <a:pPr algn="ctr"/>
            <a:r>
              <a:rPr lang="en-GB" i="1" dirty="0">
                <a:solidFill>
                  <a:schemeClr val="tx1">
                    <a:lumMod val="75000"/>
                    <a:lumOff val="25000"/>
                  </a:schemeClr>
                </a:solidFill>
              </a:rPr>
              <a:t>Output in Q1-2019 was at the same level as in Q1-2018</a:t>
            </a:r>
          </a:p>
        </p:txBody>
      </p:sp>
      <p:sp>
        <p:nvSpPr>
          <p:cNvPr id="7" name="TextBox 6">
            <a:extLst>
              <a:ext uri="{FF2B5EF4-FFF2-40B4-BE49-F238E27FC236}">
                <a16:creationId xmlns:a16="http://schemas.microsoft.com/office/drawing/2014/main" id="{05219CF3-4C66-47CD-862B-00CA224E4A53}"/>
              </a:ext>
            </a:extLst>
          </p:cNvPr>
          <p:cNvSpPr txBox="1"/>
          <p:nvPr/>
        </p:nvSpPr>
        <p:spPr>
          <a:xfrm>
            <a:off x="757957" y="5868294"/>
            <a:ext cx="7628083" cy="646331"/>
          </a:xfrm>
          <a:prstGeom prst="rect">
            <a:avLst/>
          </a:prstGeom>
          <a:solidFill>
            <a:schemeClr val="bg2"/>
          </a:solidFill>
          <a:ln w="25400">
            <a:solidFill>
              <a:schemeClr val="bg1"/>
            </a:solidFill>
          </a:ln>
        </p:spPr>
        <p:txBody>
          <a:bodyPr wrap="square" rtlCol="0">
            <a:spAutoFit/>
          </a:bodyPr>
          <a:lstStyle/>
          <a:p>
            <a:pPr algn="ctr"/>
            <a:r>
              <a:rPr lang="en-GB" i="1" dirty="0">
                <a:solidFill>
                  <a:schemeClr val="tx1">
                    <a:lumMod val="75000"/>
                    <a:lumOff val="25000"/>
                  </a:schemeClr>
                </a:solidFill>
              </a:rPr>
              <a:t>After a period of declining output growth rates were positive in the beginning of 2019. The modest demand of key customers sectors slowed growth of chemicals</a:t>
            </a:r>
          </a:p>
        </p:txBody>
      </p:sp>
      <p:sp>
        <p:nvSpPr>
          <p:cNvPr id="8" name="TextBox 7">
            <a:extLst>
              <a:ext uri="{FF2B5EF4-FFF2-40B4-BE49-F238E27FC236}">
                <a16:creationId xmlns:a16="http://schemas.microsoft.com/office/drawing/2014/main" id="{84D299B6-CD7F-413E-87C2-35D8AEFAF4EE}"/>
              </a:ext>
            </a:extLst>
          </p:cNvPr>
          <p:cNvSpPr txBox="1"/>
          <p:nvPr/>
        </p:nvSpPr>
        <p:spPr>
          <a:xfrm>
            <a:off x="271819" y="6514625"/>
            <a:ext cx="4869475" cy="369332"/>
          </a:xfrm>
          <a:prstGeom prst="rect">
            <a:avLst/>
          </a:prstGeom>
          <a:noFill/>
        </p:spPr>
        <p:txBody>
          <a:bodyPr wrap="none" rtlCol="0">
            <a:spAutoFit/>
          </a:bodyPr>
          <a:lstStyle/>
          <a:p>
            <a:r>
              <a:rPr lang="en-GB" dirty="0">
                <a:solidFill>
                  <a:schemeClr val="bg1"/>
                </a:solidFill>
              </a:rPr>
              <a:t>Source: Eurostat data and </a:t>
            </a:r>
            <a:r>
              <a:rPr lang="en-GB" dirty="0" err="1">
                <a:solidFill>
                  <a:schemeClr val="bg1"/>
                </a:solidFill>
              </a:rPr>
              <a:t>Cefic</a:t>
            </a:r>
            <a:r>
              <a:rPr lang="en-GB" dirty="0">
                <a:solidFill>
                  <a:schemeClr val="bg1"/>
                </a:solidFill>
              </a:rPr>
              <a:t> analysis May 2019</a:t>
            </a:r>
          </a:p>
        </p:txBody>
      </p:sp>
    </p:spTree>
    <p:extLst>
      <p:ext uri="{BB962C8B-B14F-4D97-AF65-F5344CB8AC3E}">
        <p14:creationId xmlns:p14="http://schemas.microsoft.com/office/powerpoint/2010/main" val="2588468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4"/>
          <p:cNvSpPr>
            <a:spLocks noGrp="1"/>
          </p:cNvSpPr>
          <p:nvPr>
            <p:ph type="title"/>
          </p:nvPr>
        </p:nvSpPr>
        <p:spPr>
          <a:xfrm>
            <a:off x="141710" y="264342"/>
            <a:ext cx="8352928" cy="803729"/>
          </a:xfrm>
          <a:noFill/>
        </p:spPr>
        <p:txBody>
          <a:bodyPr>
            <a:noAutofit/>
          </a:bodyPr>
          <a:lstStyle/>
          <a:p>
            <a:r>
              <a:rPr lang="en-US" sz="3200" dirty="0"/>
              <a:t>World Chemicals Sector: Business Cycle Clock</a:t>
            </a:r>
            <a:endParaRPr lang="en-GB" sz="3200" dirty="0">
              <a:solidFill>
                <a:srgbClr val="0096D6"/>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9EAE476F-5274-4B08-881A-B86DD396622E}"/>
              </a:ext>
            </a:extLst>
          </p:cNvPr>
          <p:cNvPicPr>
            <a:picLocks noChangeAspect="1"/>
          </p:cNvPicPr>
          <p:nvPr/>
        </p:nvPicPr>
        <p:blipFill>
          <a:blip r:embed="rId3"/>
          <a:stretch>
            <a:fillRect/>
          </a:stretch>
        </p:blipFill>
        <p:spPr>
          <a:xfrm>
            <a:off x="254005" y="834552"/>
            <a:ext cx="8407057" cy="5051992"/>
          </a:xfrm>
          <a:prstGeom prst="rect">
            <a:avLst/>
          </a:prstGeom>
        </p:spPr>
      </p:pic>
      <p:sp>
        <p:nvSpPr>
          <p:cNvPr id="4" name="TextBox 3">
            <a:extLst>
              <a:ext uri="{FF2B5EF4-FFF2-40B4-BE49-F238E27FC236}">
                <a16:creationId xmlns:a16="http://schemas.microsoft.com/office/drawing/2014/main" id="{1CA3653C-71AD-45C2-B2A3-3AE6DC3FBEDA}"/>
              </a:ext>
            </a:extLst>
          </p:cNvPr>
          <p:cNvSpPr txBox="1"/>
          <p:nvPr/>
        </p:nvSpPr>
        <p:spPr>
          <a:xfrm>
            <a:off x="128516" y="5886544"/>
            <a:ext cx="8657384" cy="877163"/>
          </a:xfrm>
          <a:prstGeom prst="rect">
            <a:avLst/>
          </a:prstGeom>
          <a:solidFill>
            <a:schemeClr val="bg2"/>
          </a:solidFill>
          <a:ln w="25400">
            <a:solidFill>
              <a:schemeClr val="bg1"/>
            </a:solidFill>
          </a:ln>
        </p:spPr>
        <p:txBody>
          <a:bodyPr wrap="square" rtlCol="0">
            <a:spAutoFit/>
          </a:bodyPr>
          <a:lstStyle/>
          <a:p>
            <a:pPr algn="ctr"/>
            <a:r>
              <a:rPr lang="en-GB" sz="1700" i="1" dirty="0">
                <a:solidFill>
                  <a:schemeClr val="bg1"/>
                </a:solidFill>
              </a:rPr>
              <a:t>Brazil and South Korea are in (technical) recession. Less momentum in investment &amp; exports in South Korea impacted the industry’s development. The EU, China and India are in the “recovery” phase of the business cycle (upswing). The USA, Japan &amp; Russia showed negative trend in Q1-19. </a:t>
            </a:r>
          </a:p>
        </p:txBody>
      </p:sp>
    </p:spTree>
    <p:extLst>
      <p:ext uri="{BB962C8B-B14F-4D97-AF65-F5344CB8AC3E}">
        <p14:creationId xmlns:p14="http://schemas.microsoft.com/office/powerpoint/2010/main" val="3226912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Title 4"/>
          <p:cNvSpPr>
            <a:spLocks noGrp="1"/>
          </p:cNvSpPr>
          <p:nvPr>
            <p:ph type="title"/>
          </p:nvPr>
        </p:nvSpPr>
        <p:spPr>
          <a:xfrm>
            <a:off x="68618" y="214069"/>
            <a:ext cx="8352928" cy="846638"/>
          </a:xfrm>
          <a:noFill/>
        </p:spPr>
        <p:txBody>
          <a:bodyPr>
            <a:noAutofit/>
          </a:bodyPr>
          <a:lstStyle/>
          <a:p>
            <a:r>
              <a:rPr lang="en-GB" sz="3200" dirty="0">
                <a:solidFill>
                  <a:srgbClr val="0096D6"/>
                </a:solidFill>
              </a:rPr>
              <a:t>Global chemicals output went down by less than 1% in Q1-2019 compared to Q4-2018</a:t>
            </a:r>
            <a:endParaRPr lang="en-GB" sz="3000" dirty="0">
              <a:solidFill>
                <a:srgbClr val="0096D6"/>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2399A5F6-9FEB-4CB4-84E6-D3A57C932E9A}"/>
              </a:ext>
            </a:extLst>
          </p:cNvPr>
          <p:cNvPicPr>
            <a:picLocks noChangeAspect="1"/>
          </p:cNvPicPr>
          <p:nvPr/>
        </p:nvPicPr>
        <p:blipFill>
          <a:blip r:embed="rId3"/>
          <a:stretch>
            <a:fillRect/>
          </a:stretch>
        </p:blipFill>
        <p:spPr>
          <a:xfrm>
            <a:off x="283457" y="1060707"/>
            <a:ext cx="8791925" cy="5058739"/>
          </a:xfrm>
          <a:prstGeom prst="rect">
            <a:avLst/>
          </a:prstGeom>
        </p:spPr>
      </p:pic>
      <p:sp>
        <p:nvSpPr>
          <p:cNvPr id="6" name="TextBox 5">
            <a:extLst>
              <a:ext uri="{FF2B5EF4-FFF2-40B4-BE49-F238E27FC236}">
                <a16:creationId xmlns:a16="http://schemas.microsoft.com/office/drawing/2014/main" id="{D7CCA610-B855-4F3C-8957-D581433D531A}"/>
              </a:ext>
            </a:extLst>
          </p:cNvPr>
          <p:cNvSpPr txBox="1"/>
          <p:nvPr/>
        </p:nvSpPr>
        <p:spPr>
          <a:xfrm>
            <a:off x="4572000" y="4023654"/>
            <a:ext cx="3639973" cy="1200329"/>
          </a:xfrm>
          <a:prstGeom prst="rect">
            <a:avLst/>
          </a:prstGeom>
          <a:solidFill>
            <a:schemeClr val="bg2"/>
          </a:solidFill>
          <a:ln w="25400">
            <a:solidFill>
              <a:schemeClr val="bg1"/>
            </a:solidFill>
          </a:ln>
        </p:spPr>
        <p:txBody>
          <a:bodyPr wrap="square" rtlCol="0">
            <a:spAutoFit/>
          </a:bodyPr>
          <a:lstStyle/>
          <a:p>
            <a:pPr algn="ctr"/>
            <a:r>
              <a:rPr lang="en-GB" i="1" dirty="0">
                <a:solidFill>
                  <a:schemeClr val="bg1"/>
                </a:solidFill>
              </a:rPr>
              <a:t>Global chemicals output in Q1-2019 was 2.4% above the previous year’s level. Compared to Q4-2018, output grew by less than 1%.</a:t>
            </a:r>
          </a:p>
        </p:txBody>
      </p:sp>
      <p:sp>
        <p:nvSpPr>
          <p:cNvPr id="5" name="TextBox 4">
            <a:extLst>
              <a:ext uri="{FF2B5EF4-FFF2-40B4-BE49-F238E27FC236}">
                <a16:creationId xmlns:a16="http://schemas.microsoft.com/office/drawing/2014/main" id="{AD635875-DB7B-4A7A-BC85-A9B70FC0FCF2}"/>
              </a:ext>
            </a:extLst>
          </p:cNvPr>
          <p:cNvSpPr txBox="1"/>
          <p:nvPr/>
        </p:nvSpPr>
        <p:spPr>
          <a:xfrm>
            <a:off x="576947" y="6274599"/>
            <a:ext cx="8204943" cy="369332"/>
          </a:xfrm>
          <a:prstGeom prst="rect">
            <a:avLst/>
          </a:prstGeom>
          <a:solidFill>
            <a:schemeClr val="bg2"/>
          </a:solidFill>
          <a:ln w="25400">
            <a:solidFill>
              <a:schemeClr val="bg1"/>
            </a:solidFill>
          </a:ln>
        </p:spPr>
        <p:txBody>
          <a:bodyPr wrap="square" rtlCol="0">
            <a:spAutoFit/>
          </a:bodyPr>
          <a:lstStyle/>
          <a:p>
            <a:pPr algn="ctr"/>
            <a:r>
              <a:rPr lang="en-GB" i="1" dirty="0">
                <a:solidFill>
                  <a:schemeClr val="bg1"/>
                </a:solidFill>
              </a:rPr>
              <a:t>Global production trend of the chemicals business continued to lose momentum</a:t>
            </a:r>
          </a:p>
        </p:txBody>
      </p:sp>
    </p:spTree>
    <p:extLst>
      <p:ext uri="{BB962C8B-B14F-4D97-AF65-F5344CB8AC3E}">
        <p14:creationId xmlns:p14="http://schemas.microsoft.com/office/powerpoint/2010/main" val="1028996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Powerpoint presentation">
  <a:themeElements>
    <a:clrScheme name="Cefic">
      <a:dk1>
        <a:srgbClr val="231F20"/>
      </a:dk1>
      <a:lt1>
        <a:srgbClr val="69747A"/>
      </a:lt1>
      <a:dk2>
        <a:srgbClr val="00ACA1"/>
      </a:dk2>
      <a:lt2>
        <a:srgbClr val="FFFFFF"/>
      </a:lt2>
      <a:accent1>
        <a:srgbClr val="0096D6"/>
      </a:accent1>
      <a:accent2>
        <a:srgbClr val="F47B20"/>
      </a:accent2>
      <a:accent3>
        <a:srgbClr val="005CAB"/>
      </a:accent3>
      <a:accent4>
        <a:srgbClr val="92C039"/>
      </a:accent4>
      <a:accent5>
        <a:srgbClr val="59A18C"/>
      </a:accent5>
      <a:accent6>
        <a:srgbClr val="5BBAA5"/>
      </a:accent6>
      <a:hlink>
        <a:srgbClr val="A5D290"/>
      </a:hlink>
      <a:folHlink>
        <a:srgbClr val="13B5E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presentation</Template>
  <TotalTime>23497</TotalTime>
  <Words>737</Words>
  <Application>Microsoft Office PowerPoint</Application>
  <PresentationFormat>On-screen Show (4:3)</PresentationFormat>
  <Paragraphs>88</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Powerpoint presentation</vt:lpstr>
      <vt:lpstr>Chemical Industry in Europe – Trends</vt:lpstr>
      <vt:lpstr>World Economic Climate Suffers Another Setback  </vt:lpstr>
      <vt:lpstr>The EU Economic Sentiment Indicator (ESI) decreases markedly </vt:lpstr>
      <vt:lpstr>Output in the EU manufacturing sector 1.0% above Q4-2018’s level (y-o-y)</vt:lpstr>
      <vt:lpstr>EU customers: Heterogenous business profile</vt:lpstr>
      <vt:lpstr>Output in the EU manufacturing sector 0.5% above the previous year’s level (y-o-y)</vt:lpstr>
      <vt:lpstr>Chemicals output went up by 1.7% in Q1-2019 compared to Q4-2018</vt:lpstr>
      <vt:lpstr>World Chemicals Sector: Business Cycle Clock</vt:lpstr>
      <vt:lpstr>Global chemicals output went down by less than 1% in Q1-2019 compared to Q4-2018</vt:lpstr>
      <vt:lpstr>Contact details</vt:lpstr>
    </vt:vector>
  </TitlesOfParts>
  <Company>Cefic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REGULATORY IMPACT ASSESSMENT</dc:title>
  <dc:creator>ctu2</dc:creator>
  <cp:lastModifiedBy>HADHRI Moncef</cp:lastModifiedBy>
  <cp:revision>1768</cp:revision>
  <cp:lastPrinted>2019-04-05T07:37:16Z</cp:lastPrinted>
  <dcterms:created xsi:type="dcterms:W3CDTF">2016-02-15T13:57:57Z</dcterms:created>
  <dcterms:modified xsi:type="dcterms:W3CDTF">2019-05-28T12:40:52Z</dcterms:modified>
</cp:coreProperties>
</file>