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56"/>
  </p:notesMasterIdLst>
  <p:sldIdLst>
    <p:sldId id="259" r:id="rId6"/>
    <p:sldId id="296" r:id="rId7"/>
    <p:sldId id="264" r:id="rId8"/>
    <p:sldId id="2147482334" r:id="rId9"/>
    <p:sldId id="2147482335" r:id="rId10"/>
    <p:sldId id="2147482336" r:id="rId11"/>
    <p:sldId id="263" r:id="rId12"/>
    <p:sldId id="267" r:id="rId13"/>
    <p:sldId id="266" r:id="rId14"/>
    <p:sldId id="265" r:id="rId15"/>
    <p:sldId id="302" r:id="rId16"/>
    <p:sldId id="2147482325" r:id="rId17"/>
    <p:sldId id="2147482337" r:id="rId18"/>
    <p:sldId id="2147482049" r:id="rId19"/>
    <p:sldId id="2147482338" r:id="rId20"/>
    <p:sldId id="2147482340" r:id="rId21"/>
    <p:sldId id="2147482053" r:id="rId22"/>
    <p:sldId id="2147482054" r:id="rId23"/>
    <p:sldId id="2147482055" r:id="rId24"/>
    <p:sldId id="2147482309" r:id="rId25"/>
    <p:sldId id="369" r:id="rId26"/>
    <p:sldId id="2147482057" r:id="rId27"/>
    <p:sldId id="2147482058" r:id="rId28"/>
    <p:sldId id="2147482059" r:id="rId29"/>
    <p:sldId id="2147482060" r:id="rId30"/>
    <p:sldId id="2147482061" r:id="rId31"/>
    <p:sldId id="2147482063" r:id="rId32"/>
    <p:sldId id="2147482339" r:id="rId33"/>
    <p:sldId id="2147482047" r:id="rId34"/>
    <p:sldId id="2147482331" r:id="rId35"/>
    <p:sldId id="2147482332" r:id="rId36"/>
    <p:sldId id="2147482067" r:id="rId37"/>
    <p:sldId id="2147482333" r:id="rId38"/>
    <p:sldId id="2147482326" r:id="rId39"/>
    <p:sldId id="2147482327" r:id="rId40"/>
    <p:sldId id="2147482328" r:id="rId41"/>
    <p:sldId id="2147482329" r:id="rId42"/>
    <p:sldId id="332" r:id="rId43"/>
    <p:sldId id="275" r:id="rId44"/>
    <p:sldId id="276" r:id="rId45"/>
    <p:sldId id="277" r:id="rId46"/>
    <p:sldId id="278" r:id="rId47"/>
    <p:sldId id="279" r:id="rId48"/>
    <p:sldId id="343" r:id="rId49"/>
    <p:sldId id="269" r:id="rId50"/>
    <p:sldId id="270" r:id="rId51"/>
    <p:sldId id="271" r:id="rId52"/>
    <p:sldId id="272" r:id="rId53"/>
    <p:sldId id="273" r:id="rId54"/>
    <p:sldId id="27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F6B008-5047-0B3C-AC68-C86A37209A12}" name="MULDER Ellen" initials="EM" userId="S::emu@cefic.be::55007162-106e-4954-b4ab-f863f3bce81e" providerId="AD"/>
  <p188:author id="{0FB43F24-78E7-6DED-4C4E-D5660D1CEA2F}" name="HADHRI Moncef" initials="MH" userId="S::MHA@cefic.be::895ef482-96ff-4dd4-9c74-0dc92131d96c" providerId="AD"/>
  <p188:author id="{919D7C5A-4B29-3478-1C93-724FDAFDFC56}" name="KIGGINS Heather" initials="HK" userId="S::hki@cefic.be::1792bd2c-174e-446c-b2e2-856ab48e1493" providerId="AD"/>
  <p188:author id="{4D951DE3-FF08-643A-B41F-694DD4915CDA}" name="TUERLINCKX Catherine" initials="TC" userId="S::ctu@cefic.be::8cc39a07-d91f-4b91-8290-6e3116510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747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D6A92-56A3-4A70-AD19-E0FD9924C8E3}" v="4" dt="2025-12-02T12:04:4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130" y="846"/>
      </p:cViewPr>
      <p:guideLst>
        <p:guide orient="horz" pos="2659"/>
        <p:guide pos="3840"/>
        <p:guide orient="horz" pos="32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4EF4-26AE-41A7-8458-9A4ADA0E05F6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E42F-E5B7-4D35-9EDA-31840E06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dirty="0"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C838A4D1-5773-1E45-8381-BAFD532C5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84" y="0"/>
            <a:ext cx="11977816" cy="687718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660860-AAD8-7B49-9E3A-F39C51B90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239"/>
            <a:ext cx="6215743" cy="68854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4637822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4637822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err="1"/>
              <a:t>Modifiez</a:t>
            </a:r>
            <a:r>
              <a:rPr lang="en-GB" noProof="0"/>
              <a:t>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4722221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14A53-251C-694B-84E8-172BEC48FBED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0373DDD-E414-6949-9CF6-B348FA2B1817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762E0C2-1A64-4E49-864F-244F61139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00438FC-73AD-A449-A656-1AA6A085ED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7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B762-7389-4B7C-8A9C-04585DFA4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BA6C3F1-5C13-4DAE-A84F-63C5EC90504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95775" y="1412875"/>
            <a:ext cx="7272338" cy="4356100"/>
          </a:xfrm>
        </p:spPr>
        <p:txBody>
          <a:bodyPr/>
          <a:lstStyle/>
          <a:p>
            <a:r>
              <a:rPr lang="en-GB" noProof="0"/>
              <a:t>Graph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7CD079-CE59-4CF1-84ED-C8CD0FD88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1412875"/>
            <a:ext cx="3492500" cy="4356100"/>
          </a:xfrm>
        </p:spPr>
        <p:txBody>
          <a:bodyPr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0B0CD-1527-9849-87BD-CF0E514F6A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7A7F6-EEE8-7345-B9B8-8346677BC5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8DE98E7-04A4-8747-9779-56B93CCC6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7500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7CAE7CB6-155B-1648-97C1-792BFBBC7704}"/>
              </a:ext>
            </a:extLst>
          </p:cNvPr>
          <p:cNvSpPr/>
          <p:nvPr userDrawn="1"/>
        </p:nvSpPr>
        <p:spPr>
          <a:xfrm>
            <a:off x="10345937" y="0"/>
            <a:ext cx="1687037" cy="1321904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noProof="0"/>
              <a:t>GUIDANCE SLIDE.</a:t>
            </a:r>
          </a:p>
          <a:p>
            <a:pPr algn="ctr"/>
            <a:r>
              <a:rPr lang="en-GB" noProof="0"/>
              <a:t>DO NOT USE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610139"/>
            <a:ext cx="10944225" cy="4158836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D769E04-3AB8-664B-87A6-ADC8EF122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118911"/>
            <a:ext cx="9791700" cy="363537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241200" indent="0">
              <a:buNone/>
              <a:defRPr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F9631EEF-1295-B645-9221-F6A8EE95FD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DB852B4-0E09-D741-B90C-6D8A15D21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52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4502" y="6213444"/>
            <a:ext cx="640462" cy="287626"/>
          </a:xfrm>
        </p:spPr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7719C5-9D3E-7E46-AA2C-F82831733A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28059" y="6026050"/>
            <a:ext cx="1470379" cy="514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B3CA1A72-8A0E-9342-9E96-FCDF95D4F8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47880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7A716-9932-4A2A-A948-A470E71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/>
              <a:t>Notes and references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D8F49216-84E6-6048-80DE-18278BA52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8356921" cy="68689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6716353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6716353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5449" y="6356350"/>
            <a:ext cx="6799339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9DD1C05-965A-47AC-8A79-DFF4CC069D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6922" y="0"/>
            <a:ext cx="383507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 Click to add a background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BCAF0-204B-0E4A-8A87-AC98A77A91EC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CAC0EAE-33CB-9A47-B219-434C036C46A8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C279503-E93F-F646-BB40-36511BD1C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194F7B5-F8DB-904F-BE2D-D91CAAB9C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A8895F0-C26C-5A4A-8391-8C819B8D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7DC961-B734-AB40-850C-58E18F603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8830446B-4C1B-488A-AF43-F715FC8527F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799B9CE-F14A-404A-8002-98489942A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7033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255E6837-6AC0-A844-B106-CD916858E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31" y="0"/>
            <a:ext cx="12082670" cy="68570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498C52-E4EB-C147-9DA9-651CC139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5ABBB82-DF05-7E46-8A17-1F37F8ADF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260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10937833" cy="4069998"/>
          </a:xfrm>
        </p:spPr>
        <p:txBody>
          <a:bodyPr wrap="square"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496" y="1087789"/>
            <a:ext cx="10944225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7C3172-C819-004E-94BB-8ED855E724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5298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5787CE3-B537-493F-8DAE-5906042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10944224" cy="3627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E4A756E-4784-4143-998C-B0BDF6C4A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35207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3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5298929" cy="4069998"/>
          </a:xfrm>
        </p:spPr>
        <p:txBody>
          <a:bodyPr wrap="square"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90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5" y="1700213"/>
            <a:ext cx="5298927" cy="3699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4798F917-508B-5D43-89A1-9B7F583BEC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4571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BC40AB-518E-47C1-85C3-F375EDA74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8D9560-0BAB-4859-9465-5F0D743AD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5" y="3813175"/>
            <a:ext cx="3600450" cy="1946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5FF578-7C32-4C7B-9314-767499AE0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5613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2E960A-7410-1940-8BA7-41910D78C3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4899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8" y="1700213"/>
            <a:ext cx="5292726" cy="4068762"/>
          </a:xfrm>
        </p:spPr>
        <p:txBody>
          <a:bodyPr/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8" y="1700213"/>
            <a:ext cx="5292724" cy="4068762"/>
          </a:xfrm>
        </p:spPr>
        <p:txBody>
          <a:bodyPr/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6A97DE2-837F-9C49-A7BB-615995C7F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23B7A73-016B-CC43-8EFE-EA03B74004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A0D54E0-F289-FD45-8ED4-A156C61CB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810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F30C5-5E32-4496-BFE9-558EF8D7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5" cy="68435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noProof="0" err="1"/>
              <a:t>Modifiez</a:t>
            </a:r>
            <a:r>
              <a:rPr lang="en-GB" noProof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DCD8C3-7BF7-43B5-B94A-F094507E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4606"/>
            <a:ext cx="10944225" cy="435436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 err="1"/>
              <a:t>Cliquez</a:t>
            </a:r>
            <a:r>
              <a:rPr lang="en-GB" noProof="0"/>
              <a:t> pour 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3"/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4"/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721-80CE-44ED-A354-8974317C4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792" y="6549592"/>
            <a:ext cx="2743200" cy="298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E00A-5D1F-440F-8771-1693A3D8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538" y="6581949"/>
            <a:ext cx="640462" cy="2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830446B-4C1B-488A-AF43-F715FC8527F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690443-161D-BF4C-8C8B-2C071A183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AD6DAC4-0012-F449-B330-EFECDEC3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083" y="6141873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GB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65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74" r:id="rId4"/>
    <p:sldLayoutId id="2147483664" r:id="rId5"/>
    <p:sldLayoutId id="2147483665" r:id="rId6"/>
    <p:sldLayoutId id="2147483666" r:id="rId7"/>
    <p:sldLayoutId id="2147483671" r:id="rId8"/>
    <p:sldLayoutId id="2147483652" r:id="rId9"/>
    <p:sldLayoutId id="2147483654" r:id="rId10"/>
    <p:sldLayoutId id="2147483675" r:id="rId11"/>
    <p:sldLayoutId id="2147483676" r:id="rId12"/>
    <p:sldLayoutId id="214748367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Police système Coura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2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2593" userDrawn="1">
          <p15:clr>
            <a:srgbClr val="F26B43"/>
          </p15:clr>
        </p15:guide>
        <p15:guide id="15" pos="2706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/>
              <a:t>Cefic Facts and Figures 2025</a:t>
            </a:r>
            <a:endParaRPr lang="en-GB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66FB7B9E-1E0F-534F-9A68-2F855FF12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Dr Moncef Hadhri</a:t>
            </a:r>
          </a:p>
          <a:p>
            <a:r>
              <a:rPr lang="en-US"/>
              <a:t>Catherine </a:t>
            </a:r>
            <a:r>
              <a:rPr lang="en-US" err="1"/>
              <a:t>Tuerlinckx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8070884" cy="365125"/>
          </a:xfrm>
        </p:spPr>
        <p:txBody>
          <a:bodyPr/>
          <a:lstStyle/>
          <a:p>
            <a:r>
              <a:rPr lang="en-GB"/>
              <a:t>The European Chemical Industry Council, AISBL – Rue </a:t>
            </a:r>
            <a:r>
              <a:rPr lang="en-GB" err="1"/>
              <a:t>Belliard</a:t>
            </a:r>
            <a:r>
              <a:rPr lang="en-GB"/>
              <a:t>, 40 - 1040 Brussels – Belgium</a:t>
            </a:r>
          </a:p>
          <a:p>
            <a:r>
              <a:rPr lang="en-GB"/>
              <a:t>Transparency Register n°64879142323-90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5EA33-173A-784C-954E-F7035124C57F}"/>
              </a:ext>
            </a:extLst>
          </p:cNvPr>
          <p:cNvSpPr/>
          <p:nvPr/>
        </p:nvSpPr>
        <p:spPr>
          <a:xfrm>
            <a:off x="-86810" y="-17781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To replace the background image: </a:t>
            </a:r>
          </a:p>
          <a:p>
            <a:r>
              <a:rPr lang="en-GB">
                <a:solidFill>
                  <a:srgbClr val="FF0000"/>
                </a:solidFill>
              </a:rPr>
              <a:t>1/Go to Slide Master (Menu “View”)</a:t>
            </a:r>
          </a:p>
          <a:p>
            <a:r>
              <a:rPr lang="en-GB">
                <a:solidFill>
                  <a:srgbClr val="FF0000"/>
                </a:solidFill>
              </a:rPr>
              <a:t>2/Right-click on the image</a:t>
            </a:r>
          </a:p>
          <a:p>
            <a:r>
              <a:rPr lang="en-GB">
                <a:solidFill>
                  <a:srgbClr val="FF0000"/>
                </a:solidFill>
              </a:rPr>
              <a:t>3/Select “Replace image…”</a:t>
            </a:r>
          </a:p>
          <a:p>
            <a:r>
              <a:rPr lang="en-GB">
                <a:solidFill>
                  <a:srgbClr val="FF0000"/>
                </a:solidFill>
              </a:rPr>
              <a:t>4/Close the Slide Master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7C88BB-1B19-764B-B218-BFFAE49551BB}"/>
              </a:ext>
            </a:extLst>
          </p:cNvPr>
          <p:cNvCxnSpPr/>
          <p:nvPr/>
        </p:nvCxnSpPr>
        <p:spPr>
          <a:xfrm>
            <a:off x="5616000" y="6232430"/>
            <a:ext cx="0" cy="424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ands holding a molecule symbol&#10;&#10;AI-generated content may be incorrect.">
            <a:extLst>
              <a:ext uri="{FF2B5EF4-FFF2-40B4-BE49-F238E27FC236}">
                <a16:creationId xmlns:a16="http://schemas.microsoft.com/office/drawing/2014/main" id="{F8705095-6742-15AA-C7B8-ACCB2DBF6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32" y="6282552"/>
            <a:ext cx="34276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C319B-029A-EEC1-7D9B-FCFA3492D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B445-000D-8891-96B9-60B6F586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Global chemical sales 2024 are 3.6 times higher than in 2004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285B5-5772-1676-12C9-8C3DB30F34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B94C7-8657-0A7E-91DC-3CF4C3BBB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42" y="1068821"/>
            <a:ext cx="8739144" cy="56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8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9570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/>
              <a:t>2. Trade </a:t>
            </a:r>
            <a:r>
              <a:rPr lang="fr-BE" sz="3600" err="1"/>
              <a:t>Development</a:t>
            </a:r>
            <a:r>
              <a:rPr lang="fr-BE" sz="3600"/>
              <a:t> </a:t>
            </a:r>
            <a:endParaRPr lang="en-US" sz="36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98" y="4779818"/>
            <a:ext cx="10522227" cy="1941657"/>
          </a:xfrm>
        </p:spPr>
        <p:txBody>
          <a:bodyPr/>
          <a:lstStyle/>
          <a:p>
            <a:r>
              <a:rPr lang="en-US" sz="2000"/>
              <a:t>The European Chemical Industry Council, AISBL – Rue </a:t>
            </a:r>
            <a:r>
              <a:rPr lang="en-US" sz="2000" err="1"/>
              <a:t>Belliard</a:t>
            </a:r>
            <a:r>
              <a:rPr lang="en-US" sz="2000"/>
              <a:t>, 40 - 1040 Brussels – Belgium - </a:t>
            </a:r>
            <a:r>
              <a:rPr lang="fr-BE" sz="2000" err="1"/>
              <a:t>Transparency</a:t>
            </a:r>
            <a:r>
              <a:rPr lang="fr-BE" sz="2000"/>
              <a:t> </a:t>
            </a:r>
            <a:r>
              <a:rPr lang="fr-BE" sz="2000" err="1"/>
              <a:t>Register</a:t>
            </a:r>
            <a:r>
              <a:rPr lang="fr-BE" sz="20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3"/>
            <a:ext cx="3835078" cy="6898820"/>
          </a:xfrm>
        </p:spPr>
      </p:pic>
    </p:spTree>
    <p:extLst>
      <p:ext uri="{BB962C8B-B14F-4D97-AF65-F5344CB8AC3E}">
        <p14:creationId xmlns:p14="http://schemas.microsoft.com/office/powerpoint/2010/main" val="100738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22FDA-0788-A8BD-A21E-0FAA15672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6995-F792-11F0-5EDC-0C9134A0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56266"/>
            <a:ext cx="10944225" cy="684357"/>
          </a:xfrm>
        </p:spPr>
        <p:txBody>
          <a:bodyPr>
            <a:noAutofit/>
          </a:bodyPr>
          <a:lstStyle/>
          <a:p>
            <a:r>
              <a:rPr lang="en-US"/>
              <a:t>Chemicals are a key contributor to EU27's trade balance (€47 bn)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EA545-06CB-9B33-C1D2-0DEC485E2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E6D48-FFC6-C37E-6C98-D158A0ED5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E56A5-E4F2-3924-1BAA-95BB28AB8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98" y="934729"/>
            <a:ext cx="7990602" cy="52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7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6485-49E4-C7E9-AC94-A9D83B58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5DF4-FB06-1CE7-9D9D-21AF37EB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EU27 chemical trade surplus slightly above pre-crisis levels (2014-2019)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CF0EF-91B3-760B-3F12-025CD0F45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6CC7477-608B-8028-7D30-4B3049C80B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096625"/>
            <a:ext cx="9709575" cy="371475"/>
          </a:xfrm>
        </p:spPr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74F85-BCB4-B902-252E-2F671C8B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327" y="764087"/>
            <a:ext cx="7956912" cy="53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9DD84-1AD1-2868-60B6-3833E5537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EC36-F2C9-2B20-D79E-55AF582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Specialty chemicals dominates export &amp; petrochemicals dominates import in 2024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5165C-E5B2-6041-8113-CCEBC2524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4C102-D701-B54D-A715-9E79D83F5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BE65B-6DE1-1B94-F38D-D0EAA5C7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88" y="983720"/>
            <a:ext cx="8155444" cy="51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4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F153E-FE06-F747-E5AC-4211CE5A5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90D4-E136-F8B6-08DE-23A5B597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In 2024, US remains the primary export country for the EU27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AD1BA-9D91-CE57-8F62-EE4D2BF87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6CC76-2EB3-EFE2-33E8-46D9039CA5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76727-40E6-F6A1-F84B-E784A0ACC493}"/>
              </a:ext>
            </a:extLst>
          </p:cNvPr>
          <p:cNvSpPr txBox="1"/>
          <p:nvPr/>
        </p:nvSpPr>
        <p:spPr>
          <a:xfrm>
            <a:off x="2929270" y="3005101"/>
            <a:ext cx="6177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8B6F1-86D3-E16E-F962-CBA5A600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3" y="1131130"/>
            <a:ext cx="9121173" cy="48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1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E747A-A6E4-1BEA-750A-0F63B46D3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F3F3-3703-0404-969F-53374524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 2024, China is now the primary import country for the EU27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D1B79-68A7-6270-728A-78CF96FC7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D6309B-D6FF-16BF-0385-9FFA60B34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16881-8651-B217-7376-7BD6DDA0BE73}"/>
              </a:ext>
            </a:extLst>
          </p:cNvPr>
          <p:cNvSpPr txBox="1"/>
          <p:nvPr/>
        </p:nvSpPr>
        <p:spPr>
          <a:xfrm>
            <a:off x="2929270" y="3005101"/>
            <a:ext cx="6177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02772-D94C-C824-B40E-EC84CD6B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61" y="1078909"/>
            <a:ext cx="9164779" cy="501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94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5EFF8-D43F-25DC-048B-3BD8EA76F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7461-8918-4499-5A78-B20EB195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Share of imports in EU27 market grew significantly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9D5EB-689E-138A-6886-850890686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98351-20E0-A3D6-162B-14F61C9B7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0753A1-B9E7-6183-CA37-BDF63F2D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6" y="1473163"/>
            <a:ext cx="5610131" cy="3746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DA35F0-5345-2150-3433-5E731251B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78" y="1471808"/>
            <a:ext cx="5610132" cy="37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C3CF-A9FB-C7FF-975E-A1AE3B7D4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3521-F09A-18A9-81AC-E8993151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Europe has lost ground both domestically and globally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DC80-2FCD-2084-F286-0787CBE21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BA1A0-51CE-FB26-E1AB-5B76FEEFD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106899"/>
            <a:ext cx="9709575" cy="371475"/>
          </a:xfrm>
        </p:spPr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11E05-4B94-9028-2C65-061D0D9F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800" y="1177446"/>
            <a:ext cx="9853208" cy="49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764C9-2C76-3C03-D54E-6354E611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76B7-0FDD-E71D-CB45-77A52744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China’s share of global chemical exports continues to rise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5D1B5-F6D7-6C17-4C59-21BB95A83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313D7-A4C1-CF7B-3D72-099CACF27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Chemdata</a:t>
            </a:r>
            <a:r>
              <a:rPr lang="fr-BE" dirty="0"/>
              <a:t> International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F2DF6-C4A8-9E1F-633D-4A7745AF3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46" y="1547474"/>
            <a:ext cx="5825237" cy="3699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E29ED-FA7E-0DA0-AA5F-F6B0487AA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84" y="1547474"/>
            <a:ext cx="5825236" cy="37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0861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 b="0"/>
              <a:t>1. Profile - key </a:t>
            </a:r>
            <a:r>
              <a:rPr lang="fr-BE" sz="3600"/>
              <a:t>figures </a:t>
            </a:r>
            <a:endParaRPr lang="en-US" sz="36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4"/>
            <a:ext cx="3835078" cy="6879771"/>
          </a:xfrm>
        </p:spPr>
      </p:pic>
    </p:spTree>
    <p:extLst>
      <p:ext uri="{BB962C8B-B14F-4D97-AF65-F5344CB8AC3E}">
        <p14:creationId xmlns:p14="http://schemas.microsoft.com/office/powerpoint/2010/main" val="228520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D4CD-D68B-9B50-1A9C-60CDC70C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/>
              <a:t>The trade position of upstream sub-sectors shows signs of serious deterioration</a:t>
            </a:r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35122-1FEC-7C34-F5D2-AB76079F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Eurostat and Cefic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A83EF-CD13-4AC5-E258-EEC903D8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419AB-59E5-47F1-FF13-6B17D803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99" y="1049482"/>
            <a:ext cx="10472113" cy="409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0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134" y="1368279"/>
            <a:ext cx="7254240" cy="2387600"/>
          </a:xfrm>
        </p:spPr>
        <p:txBody>
          <a:bodyPr>
            <a:normAutofit/>
          </a:bodyPr>
          <a:lstStyle/>
          <a:p>
            <a:r>
              <a:rPr lang="fr-BE" sz="3600"/>
              <a:t>3. </a:t>
            </a:r>
            <a:r>
              <a:rPr lang="fr-BE" sz="3600" err="1"/>
              <a:t>Growth</a:t>
            </a:r>
            <a:r>
              <a:rPr lang="fr-BE" sz="3600"/>
              <a:t> and </a:t>
            </a:r>
            <a:r>
              <a:rPr lang="fr-BE" sz="3600" err="1"/>
              <a:t>Competitiveness</a:t>
            </a:r>
            <a:r>
              <a:rPr lang="fr-BE" sz="3600"/>
              <a:t> </a:t>
            </a:r>
            <a:endParaRPr lang="en-US" sz="36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43541"/>
            <a:ext cx="3835078" cy="6908133"/>
          </a:xfrm>
        </p:spPr>
      </p:pic>
    </p:spTree>
    <p:extLst>
      <p:ext uri="{BB962C8B-B14F-4D97-AF65-F5344CB8AC3E}">
        <p14:creationId xmlns:p14="http://schemas.microsoft.com/office/powerpoint/2010/main" val="310013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CB5C-E9A3-BA45-1513-4CFE3D95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AC66-E76C-8500-04D0-E88ABA3E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EU27 chemical output remains a key concern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348DC-174B-3245-AB18-940DDCC20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B39F2-DD2A-194A-0934-8D371A3E4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*2025 (Jan-Sep)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DB7AC-87D4-46FD-86CD-D26B2EB1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47" y="1092588"/>
            <a:ext cx="7423057" cy="50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E01A2-4812-5893-93C9-E86D94D60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870D-8720-7CCD-37A9-00B03FB0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noProof="0" dirty="0"/>
              <a:t>EU27 </a:t>
            </a:r>
            <a:r>
              <a:rPr lang="en-GB" dirty="0"/>
              <a:t>chemical</a:t>
            </a:r>
            <a:r>
              <a:rPr lang="en-GB" noProof="0" dirty="0"/>
              <a:t> capacity utilisation remains steadily low (74%)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DA5FB-63E5-7684-D372-D3C583E6B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EED08-EE91-EC01-9C10-8E117E393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F8134-0491-28B3-E6C9-DDDF63D4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3" y="1404531"/>
            <a:ext cx="5852540" cy="3943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F972F-1D4C-5A99-9398-45B73FA6D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223" y="1489468"/>
            <a:ext cx="5692577" cy="37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2B23E-F965-5C73-8649-11399C5A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9FCC-6E5A-96DE-5D44-F0B2524F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EU27 chemical industry lacks a strong domestic demand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E10D6-97D8-90BB-3AD3-4EDE068F3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5DDAB-160C-DA59-29FE-C5B74988B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9CE99-25FD-3C4F-61EA-15CA0A3D3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05" y="1567108"/>
            <a:ext cx="5927800" cy="3936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B7B00D-EDB5-EF6C-2F98-BC4A66EE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05" y="1569882"/>
            <a:ext cx="5927800" cy="39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3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B854-0E17-38EC-C42B-04C2E20DB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3D1B-6E61-F4E7-8045-167AF1C0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Weak demand continues to weigh on EU27 chemical production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ED4F-8BE4-F83A-F664-A4025F6AA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B02FD-9D09-8DD3-4921-896A03121C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0F8D3-D87A-316D-D8ED-4EC4616B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39" y="1164921"/>
            <a:ext cx="7849960" cy="49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3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BC6DC-B821-35B7-AB73-FA28FE66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2795-7784-F521-63F5-F4C93320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2022-2025*: </a:t>
            </a:r>
            <a:r>
              <a:rPr lang="en-GB" dirty="0">
                <a:uFill>
                  <a:solidFill>
                    <a:srgbClr val="528F2A"/>
                  </a:solidFill>
                </a:uFill>
                <a:latin typeface="Calibri (Headings)"/>
                <a:ea typeface="Arial Unicode MS"/>
                <a:cs typeface="Poppins" panose="00000500000000000000" pitchFamily="2" charset="0"/>
              </a:rPr>
              <a:t>Different across Europe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7ADA-5153-1C7B-808F-BD26B5828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C3129-537B-9565-2335-D83B57D1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805" y="1217329"/>
            <a:ext cx="8306387" cy="51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9C0F-BBC9-CAA8-E324-A0E7D5F3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4D89-983F-63B4-EBDB-50E7EEBE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Employment in Europe faces increasing competition from Asia, particularly China and India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AEBBB-B8F8-C1D4-7D5A-88A4C558A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54F83-44C4-1B1E-343B-6603462CB9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International,*</a:t>
            </a:r>
            <a:r>
              <a:rPr lang="en-GB"/>
              <a:t>Full-Time Equivalent (FTE)</a:t>
            </a:r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41BBA-EDA7-C06E-D334-126EAAC6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40" y="1318107"/>
            <a:ext cx="5577859" cy="3693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3B58DF-87A9-AE63-E7B5-FB3A1A49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07" y="1318107"/>
            <a:ext cx="5958562" cy="38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0664-2A78-C5F9-F48C-F9FC7BF39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E5A6-AD77-F628-398B-A4E05FAD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Europe lost </a:t>
            </a:r>
            <a:r>
              <a:rPr lang="en-US" dirty="0" err="1"/>
              <a:t>labour</a:t>
            </a:r>
            <a:r>
              <a:rPr lang="en-US" dirty="0"/>
              <a:t> productivity compared to other regions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840CF-3858-3736-66F5-62BB8E6C9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7D912-B00B-F10F-1D1C-FFE5F1BD66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International, *Real sales (€k/</a:t>
            </a:r>
            <a:r>
              <a:rPr lang="en-GB"/>
              <a:t>Full-Time Equivalent, FTE)</a:t>
            </a:r>
            <a:r>
              <a:rPr lang="fr-BE"/>
              <a:t> </a:t>
            </a:r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16927-A880-AC30-E6C1-1C5C7DC9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7" y="1580712"/>
            <a:ext cx="5633481" cy="3755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941AA-5F2A-1DF8-D19C-B8FF23C58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73" y="1528623"/>
            <a:ext cx="5633481" cy="38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9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949" y="1333448"/>
            <a:ext cx="6914604" cy="2387600"/>
          </a:xfrm>
          <a:noFill/>
        </p:spPr>
        <p:txBody>
          <a:bodyPr>
            <a:normAutofit/>
          </a:bodyPr>
          <a:lstStyle/>
          <a:p>
            <a:r>
              <a:rPr lang="fr-BE" sz="3600"/>
              <a:t>4. Our contribution to EU </a:t>
            </a:r>
            <a:r>
              <a:rPr lang="fr-BE" sz="3600" err="1"/>
              <a:t>industry</a:t>
            </a:r>
            <a:r>
              <a:rPr lang="fr-BE" sz="3600"/>
              <a:t> </a:t>
            </a:r>
            <a:endParaRPr lang="en-US" sz="36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907780"/>
          </a:xfrm>
        </p:spPr>
      </p:pic>
    </p:spTree>
    <p:extLst>
      <p:ext uri="{BB962C8B-B14F-4D97-AF65-F5344CB8AC3E}">
        <p14:creationId xmlns:p14="http://schemas.microsoft.com/office/powerpoint/2010/main" val="379220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D5765-BF4C-FE5E-54D8-8927DC5A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ECB2-0AAD-3B1A-1BD9-E2573DFA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The chemical industry is a major supplier to key manufacturing sectors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4F3F4-7FB4-4D37-A46B-9569DB34A8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1DF7B-F942-1673-C882-9D9A4B086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Source: Cefic-Advancy Joint Study: The Competitiveness of the European Chemical Industry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F0326-37AF-56D0-23ED-EA19F802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68" y="873055"/>
            <a:ext cx="7824594" cy="48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0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DD514-44F3-7FAB-31CA-AFCBB731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C41E-05AA-711E-782E-48C7E4889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cs typeface="Poppins"/>
              </a:rPr>
              <a:t>31,000 companies are operating in the EU27 chemical sector</a:t>
            </a:r>
            <a:endParaRPr lang="en-BE" dirty="0">
              <a:cs typeface="Poppi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501A5-F30E-A552-D20F-86BBBCEC3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0A881-C3A2-7DEA-35BF-0ED99F97F2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tabLst>
                <a:tab pos="485775" algn="r"/>
                <a:tab pos="542925" algn="l"/>
              </a:tabLst>
            </a:pPr>
            <a:r>
              <a:rPr lang="fr-BE" dirty="0"/>
              <a:t>	Source:	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</a:t>
            </a:r>
            <a:br>
              <a:rPr lang="fr-BE" dirty="0"/>
            </a:br>
            <a:r>
              <a:rPr lang="fr-BE" dirty="0"/>
              <a:t>*</a:t>
            </a:r>
            <a:r>
              <a:rPr lang="fr-BE" dirty="0" err="1"/>
              <a:t>Estimate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D7731-0D86-D79C-465C-C61FD7F8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84" y="1020596"/>
            <a:ext cx="7555353" cy="51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3635-103D-6843-4EC5-06EE071E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1AF5-3CEF-5BA1-D86E-7DFC7582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03079"/>
            <a:ext cx="10944225" cy="684357"/>
          </a:xfrm>
        </p:spPr>
        <p:txBody>
          <a:bodyPr>
            <a:noAutofit/>
          </a:bodyPr>
          <a:lstStyle/>
          <a:p>
            <a:r>
              <a:rPr lang="en-US" dirty="0"/>
              <a:t>30,264 SMEs* operate in the EU27 chemical industry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E751A-3C01-AD8B-4458-BD3754909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91858-3CE2-22BA-0F36-25932B012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*</a:t>
            </a:r>
            <a:r>
              <a:rPr lang="fr-BE" dirty="0" err="1"/>
              <a:t>SMEs</a:t>
            </a:r>
            <a:r>
              <a:rPr lang="fr-BE" dirty="0"/>
              <a:t>: Small and Medium </a:t>
            </a:r>
            <a:r>
              <a:rPr lang="fr-BE" dirty="0" err="1"/>
              <a:t>Enterprices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D9F29-5D20-72FD-1A2C-F9628248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36" y="914217"/>
            <a:ext cx="7002125" cy="52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15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DA9BE-3964-19DB-BF1F-3CA2A3E90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495A7-2154-759D-E35C-BA26BDBA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EU27 chemical SMEs* contribute to 28% of sales and 36% of employment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62362-B4C3-372A-F321-E3EBAD7925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16F95-42DB-7442-0703-F54BA75744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data, </a:t>
            </a:r>
            <a:r>
              <a:rPr lang="fr-BE" dirty="0" err="1"/>
              <a:t>SMEs</a:t>
            </a:r>
            <a:r>
              <a:rPr lang="fr-BE" dirty="0"/>
              <a:t>: Small and Medium </a:t>
            </a:r>
            <a:r>
              <a:rPr lang="fr-BE" dirty="0" err="1"/>
              <a:t>Enterprices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440BC1-137D-8CEC-4038-771574669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979" y="985716"/>
            <a:ext cx="8495533" cy="51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9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C528D-69FC-9597-4214-E7C70F3B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AD08-A48E-1EB2-DF8E-F2392375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3" y="389900"/>
            <a:ext cx="10944225" cy="684357"/>
          </a:xfrm>
        </p:spPr>
        <p:txBody>
          <a:bodyPr>
            <a:noAutofit/>
          </a:bodyPr>
          <a:lstStyle/>
          <a:p>
            <a:r>
              <a:rPr lang="en-US" dirty="0">
                <a:cs typeface="Poppins" panose="00000500000000000000" pitchFamily="2" charset="0"/>
              </a:rPr>
              <a:t>The chemical industry is a major sector in Europe, representing 7% of manufacturing added value 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57F71-BC39-483C-F9D8-56256EB15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595B9-BEC4-F694-CE11-FF5DD2294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Eurostat data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FAB5C-EFCD-0D3E-E421-71D3C9E0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46" y="1074257"/>
            <a:ext cx="6998854" cy="56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0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63F39-7369-A467-8C38-3B384A0D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D385-4792-04A8-F616-042B156C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Chemical sector is the third manufacturing sector by investment 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8D626-00C0-A1D5-67C4-0BE7B7A70A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C2DBA-92CC-165E-0DB7-B13748842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BC1E6-3E8C-CDED-E255-46F99B1F2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250" y="1112460"/>
            <a:ext cx="6786605" cy="50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0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625E-5FCE-92DC-1787-CE30175E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A1C4-6B29-9690-1056-DFC7720A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Chemical sector ranks seventh for employment among EU27 manufacturing sectors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6AF04-A82C-A979-D3E0-3CA320878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22A98-C744-6D03-A8C5-AE997F7180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 FTE (</a:t>
            </a:r>
            <a:r>
              <a:rPr lang="en-GB"/>
              <a:t>Full-Time Equivalent)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42740-2A07-D919-07F3-AAF201CB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70" y="1001576"/>
            <a:ext cx="6534778" cy="5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7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3C485-07D3-5FC8-DAA0-1F379567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8F53-139A-3A0D-439F-CA257843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Chemical sector ranks third for </a:t>
            </a:r>
            <a:r>
              <a:rPr lang="en-US" dirty="0" err="1"/>
              <a:t>labour</a:t>
            </a:r>
            <a:r>
              <a:rPr lang="en-US" dirty="0"/>
              <a:t> costs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FE9B3-5ABD-D95C-E10D-AC5B9772E0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A1042-4B5C-99B3-0DDE-0C0EB60992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 FTE (</a:t>
            </a:r>
            <a:r>
              <a:rPr lang="en-GB"/>
              <a:t>Full-Time Equivalent)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FFCA1-4C76-E83A-A644-997AEFD2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04" y="1036956"/>
            <a:ext cx="6197515" cy="51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53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2495-C409-3739-8901-F2A080D13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7AE4-4B90-ED79-4E43-4C5E9DA9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Chemicals are a key contributor to EU27's trade (€407 bn)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F89A4-0936-8403-1F69-EF94B6F4D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82842-1DB2-3238-18B5-3FB1341405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 </a:t>
            </a:r>
            <a:r>
              <a:rPr lang="fr-BE" err="1"/>
              <a:t>trade</a:t>
            </a:r>
            <a:r>
              <a:rPr lang="fr-BE"/>
              <a:t> = exports + imports</a:t>
            </a:r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83557-ABE6-217E-6387-3004896EB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83" y="1024280"/>
            <a:ext cx="7871417" cy="509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7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383" y="1385688"/>
            <a:ext cx="6261452" cy="2387600"/>
          </a:xfrm>
        </p:spPr>
        <p:txBody>
          <a:bodyPr>
            <a:normAutofit/>
          </a:bodyPr>
          <a:lstStyle/>
          <a:p>
            <a:r>
              <a:rPr lang="fr-BE" sz="3600"/>
              <a:t>5. Energy </a:t>
            </a:r>
            <a:r>
              <a:rPr lang="fr-BE" sz="3600" err="1"/>
              <a:t>Consumption</a:t>
            </a:r>
            <a:r>
              <a:rPr lang="fr-BE" sz="3600"/>
              <a:t> </a:t>
            </a:r>
            <a:endParaRPr lang="en-US" sz="36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899045"/>
          </a:xfrm>
        </p:spPr>
      </p:pic>
    </p:spTree>
    <p:extLst>
      <p:ext uri="{BB962C8B-B14F-4D97-AF65-F5344CB8AC3E}">
        <p14:creationId xmlns:p14="http://schemas.microsoft.com/office/powerpoint/2010/main" val="559897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C5F93-47CF-92DD-75B1-150FE307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D412C-AF1D-30E8-2A2D-6941BD9A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>
            <a:noAutofit/>
          </a:bodyPr>
          <a:lstStyle/>
          <a:p>
            <a:r>
              <a:rPr lang="en-US"/>
              <a:t>EU27 gas and electricity account for two thirds of total energy consumption of the sector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1B7DF-9B0A-31EE-2A93-19021892C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E343B-8A9A-B929-D83E-A62760DB03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FB895-59C5-F07E-D860-646F5E90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243" y="1167245"/>
            <a:ext cx="6909927" cy="45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4CD4-DA01-BE4E-807F-67B71E28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Petrochemicals and specialties account for more than half of EU27 chemical sales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998C0-D638-75B8-035E-E3DCC73C8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9D3EA-1EDA-E7BB-FAEB-7A2B8C9031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C0C72-079F-CD2F-8314-A6277A8E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94" y="1179775"/>
            <a:ext cx="9076518" cy="44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72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DE252-FD39-A91D-D8D8-A72976F4B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7028-4F9C-F1DB-CBE1-B967C454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Gas prices remain above the pre-crisis levels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56864-0079-5646-6D4E-326B72AB4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FD01A-A7CA-31AD-9515-69EE20D4D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Source ICE Dutch TTF Natural Gas Futures Historical Prices - Investing.com and INSEE Oil Prices data and ICIS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7F02A-FD48-3BDC-4D78-6B32F553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4" y="1497425"/>
            <a:ext cx="5378316" cy="3737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60346E-894C-7FB4-56D7-9C39F9CC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07" y="1497425"/>
            <a:ext cx="5636246" cy="38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3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158E-30F4-1C48-F033-DE663AD73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A304-D4A1-7465-67E2-5D846C80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EU27 energy consumption fell by 32% since 1990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3762-15B7-4EEB-5FAF-2231581AD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C5AF-AD54-6F2B-03E6-6B979B92AC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EA7FF-28E3-65DD-ABC4-051B8B3D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38" y="1162675"/>
            <a:ext cx="7389953" cy="477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07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30E4F-CD22-56EF-3BF0-AD2A50C6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193-BA0D-C6B7-DD03-D9F1A76F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EU27 specific energy consumption* dropped by 40% since 1991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440F7-62A7-27F1-F068-CFF8C5AC9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0436B-3E0D-522B-682B-2FC03924FE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6096625"/>
            <a:ext cx="10097861" cy="371475"/>
          </a:xfrm>
        </p:spPr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data,*</a:t>
            </a:r>
            <a:r>
              <a:rPr lang="en-US"/>
              <a:t>Specific energy consumption index is calculated as (energy consumption index/production index), (1991=100)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893C4-2DD9-9F1D-F860-79A6E4A1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33" y="1161733"/>
            <a:ext cx="7433440" cy="49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6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8E1CA-322B-CD70-100A-1AE7CBB7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ED5E-3B03-D48F-AD81-65F461BE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EU27 chemical specific energy consumption* is higher than overall industry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0324-D888-5968-5DCF-B5D9AF497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43</a:t>
            </a:fld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540F3-CCD6-0E13-A446-EA35FC5D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97" y="1049482"/>
            <a:ext cx="8216652" cy="475297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2EEB2CE-9805-EFE1-6128-E91CF731CF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4" y="6096000"/>
            <a:ext cx="10152289" cy="371475"/>
          </a:xfrm>
        </p:spPr>
        <p:txBody>
          <a:bodyPr/>
          <a:lstStyle/>
          <a:p>
            <a:r>
              <a:rPr lang="fr-BE"/>
              <a:t>Source: Cefic </a:t>
            </a:r>
            <a:r>
              <a:rPr lang="fr-BE" err="1"/>
              <a:t>analysis</a:t>
            </a:r>
            <a:r>
              <a:rPr lang="fr-BE"/>
              <a:t> </a:t>
            </a:r>
            <a:r>
              <a:rPr lang="fr-BE" err="1"/>
              <a:t>based</a:t>
            </a:r>
            <a:r>
              <a:rPr lang="fr-BE"/>
              <a:t> on Eurostat data,*</a:t>
            </a:r>
            <a:r>
              <a:rPr lang="en-US"/>
              <a:t>Specific energy consumption index is calculated as (energy consumption index/production index), (1991=100)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8058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51" y="1342146"/>
            <a:ext cx="5617028" cy="2387600"/>
          </a:xfrm>
        </p:spPr>
        <p:txBody>
          <a:bodyPr>
            <a:normAutofit/>
          </a:bodyPr>
          <a:lstStyle/>
          <a:p>
            <a:r>
              <a:rPr lang="fr-BE" sz="3600"/>
              <a:t>6. Capital and R&amp;I </a:t>
            </a:r>
            <a:r>
              <a:rPr lang="fr-BE" sz="3600" err="1"/>
              <a:t>Spending</a:t>
            </a:r>
            <a:r>
              <a:rPr lang="fr-BE" sz="3600"/>
              <a:t> </a:t>
            </a:r>
            <a:endParaRPr lang="en-US" sz="36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/>
              <a:t>The European Chemical Industry Council, AISBL – Rue </a:t>
            </a:r>
            <a:r>
              <a:rPr lang="en-US" sz="900" err="1"/>
              <a:t>Belliard</a:t>
            </a:r>
            <a:r>
              <a:rPr lang="en-US" sz="900"/>
              <a:t>, 40 - 1040 Brussels – Belgium - </a:t>
            </a:r>
            <a:r>
              <a:rPr lang="fr-BE" sz="900" err="1"/>
              <a:t>Transparency</a:t>
            </a:r>
            <a:r>
              <a:rPr lang="fr-BE" sz="900"/>
              <a:t> </a:t>
            </a:r>
            <a:r>
              <a:rPr lang="fr-BE" sz="900" err="1"/>
              <a:t>Register</a:t>
            </a:r>
            <a:r>
              <a:rPr lang="fr-BE" sz="90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52250"/>
            <a:ext cx="3835078" cy="6925044"/>
          </a:xfrm>
        </p:spPr>
      </p:pic>
    </p:spTree>
    <p:extLst>
      <p:ext uri="{BB962C8B-B14F-4D97-AF65-F5344CB8AC3E}">
        <p14:creationId xmlns:p14="http://schemas.microsoft.com/office/powerpoint/2010/main" val="2810469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960FE-B350-A235-9687-5827CC5C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6C9A-367D-91A7-FDCD-D9B67725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5673"/>
            <a:ext cx="10944225" cy="684357"/>
          </a:xfrm>
        </p:spPr>
        <p:txBody>
          <a:bodyPr>
            <a:noAutofit/>
          </a:bodyPr>
          <a:lstStyle/>
          <a:p>
            <a:r>
              <a:rPr lang="en-US"/>
              <a:t>EU27 capital spending decreased in 2024 vs 2023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F9810-4757-5DB8-DBAB-F28587B9D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4DC3B-DBD2-3233-6B40-23F5F9D28C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27305-7A7D-3E59-A9B7-26548C632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237" y="1069325"/>
            <a:ext cx="7890424" cy="49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3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8AF5A-6673-F1EA-35D1-F4B8C1322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8670-1BC5-9A3B-76F1-4B32B054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China leads global chemical investment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003E-C9E4-6063-1F9B-86E0423EC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46</a:t>
            </a:fld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CABBC4-0CE8-3DAC-3CBF-94E5BA419B92}"/>
              </a:ext>
            </a:extLst>
          </p:cNvPr>
          <p:cNvSpPr txBox="1">
            <a:spLocks/>
          </p:cNvSpPr>
          <p:nvPr/>
        </p:nvSpPr>
        <p:spPr>
          <a:xfrm>
            <a:off x="1120034" y="5897147"/>
            <a:ext cx="9709575" cy="769441"/>
          </a:xfrm>
          <a:prstGeom prst="rect">
            <a:avLst/>
          </a:prstGeom>
        </p:spPr>
        <p:txBody>
          <a:bodyPr vert="horz" lIns="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41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Police système Couran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2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4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GB" sz="1100" dirty="0"/>
              <a:t>	Source:	Cefic </a:t>
            </a:r>
            <a:r>
              <a:rPr lang="en-GB" sz="1100" dirty="0" err="1"/>
              <a:t>Chemdata</a:t>
            </a:r>
            <a:r>
              <a:rPr lang="en-GB" sz="1100" dirty="0"/>
              <a:t> International	</a:t>
            </a:r>
          </a:p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GB" sz="1100" dirty="0"/>
              <a:t>	*	</a:t>
            </a:r>
            <a:r>
              <a:rPr lang="en-US" sz="1100" dirty="0"/>
              <a:t>Rest of Europe covers UK, Switzerland, Norway, Türkiye, Russia and Ukraine</a:t>
            </a:r>
          </a:p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US" sz="1100" dirty="0"/>
              <a:t>          **	 	North American Free Trade Agreement</a:t>
            </a:r>
          </a:p>
          <a:p>
            <a:pPr>
              <a:spcBef>
                <a:spcPts val="0"/>
              </a:spcBef>
              <a:tabLst>
                <a:tab pos="476250" algn="r"/>
                <a:tab pos="542925" algn="l"/>
              </a:tabLst>
            </a:pPr>
            <a:r>
              <a:rPr lang="en-US" sz="1100" dirty="0"/>
              <a:t>	  ***	Asia excluding China, India, Japan and South Korea</a:t>
            </a:r>
            <a:endParaRPr lang="en-BE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45A00-0B03-F607-2F3B-14A25FBA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68" y="1104499"/>
            <a:ext cx="7728232" cy="48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1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B6DCD-5A2D-22DE-1565-F8EB82A81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DFBE-2789-39AB-DE07-C0E89FD7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478795"/>
            <a:ext cx="10944225" cy="684357"/>
          </a:xfrm>
        </p:spPr>
        <p:txBody>
          <a:bodyPr>
            <a:noAutofit/>
          </a:bodyPr>
          <a:lstStyle/>
          <a:p>
            <a:r>
              <a:rPr lang="en-US"/>
              <a:t>EU27 market share of capital spending dropped significantly 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E55C0-A2A4-3F65-A52A-D48C76EAE9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56EF7-7D10-9FEF-F814-8E3DD9C9EB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61FEB-761E-390B-413D-A33929ACB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85" y="1412351"/>
            <a:ext cx="5472113" cy="4036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B36992-0555-A887-DF88-13819D1A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63" y="1505377"/>
            <a:ext cx="5553850" cy="39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25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29453-611A-4824-04AD-A0B268ACA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7E3E-73BB-9FEF-AC21-BDFB431C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EU27 R&amp;I spending reaches the highest level in 2023 and 2024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B860-59F6-093A-9034-2D0FB431B3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3AA97-67F3-4FF2-CE3C-258EBADBD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 dirty="0"/>
              <a:t>Source: Cefic </a:t>
            </a:r>
            <a:r>
              <a:rPr lang="fr-BE" dirty="0" err="1"/>
              <a:t>Chemdata</a:t>
            </a:r>
            <a:r>
              <a:rPr lang="fr-BE" dirty="0"/>
              <a:t> International</a:t>
            </a: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8587A-9541-E9FC-39CB-1A674D471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084" y="1169910"/>
            <a:ext cx="7782116" cy="48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8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C659-0471-2259-990B-66BBE5D3B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B5CC-B7E0-58BC-001E-643C04A0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EU27 ranks as the world’s third-largest R&amp;I investor in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73203-7CFF-372D-C315-DB6E0BFE0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49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1FD91-EEAB-83A0-4E7A-BD04D05DB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50" y="1163782"/>
            <a:ext cx="8314639" cy="53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9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0DFA-B212-7CD2-27C2-E28A36F8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0354-6BAC-EFB8-2587-F6BAE3D5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Member States drive two-thirds of EU27 chemical sales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84F8-88A8-6AD2-DBB3-0052E70A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1C896-E682-B8AC-0D74-543FEA7015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Chemdata</a:t>
            </a:r>
            <a:r>
              <a:rPr lang="fr-BE"/>
              <a:t> International</a:t>
            </a:r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27DCE-A250-6B8A-17C7-216D2728B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43" y="1051948"/>
            <a:ext cx="7935043" cy="50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7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167F-EBCE-1D5B-A220-F270E9915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2B85-5698-E0FC-FF3D-3BE1C95F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51" y="419196"/>
            <a:ext cx="10944225" cy="684357"/>
          </a:xfrm>
        </p:spPr>
        <p:txBody>
          <a:bodyPr>
            <a:noAutofit/>
          </a:bodyPr>
          <a:lstStyle/>
          <a:p>
            <a:r>
              <a:rPr lang="en-US"/>
              <a:t>EU27 market share of R&amp;D spending has lost ground since 2009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95EC2-0509-83D4-E40D-4802B4C83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50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A2FD4-BE61-F051-A4C5-A48C38C05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8FC72-3F40-95AE-0FB5-3B791320C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40" y="1580892"/>
            <a:ext cx="5348927" cy="3689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E0727-85AB-FE80-8767-FAAC4C97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652" y="1580892"/>
            <a:ext cx="5182323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2FBD0-93D9-9371-3D43-FF7B183D9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6D64-B771-A10E-8936-A406CA45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EU27 chemical sales slightly decreased in 2024 vs 2023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E483-B898-41AD-A1FB-C7B1B11E9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8579F-BE05-84F8-01BF-FA8787F65E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Chemdata</a:t>
            </a:r>
            <a:r>
              <a:rPr lang="fr-BE"/>
              <a:t>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1A137-AB20-FF9C-F727-93BD539F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67" y="1049482"/>
            <a:ext cx="8331450" cy="49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3980A-540C-34D4-67DB-180319FA0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737F-DBB5-2155-8158-951E49DD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After one decade, foreign sales account for one third of EU27 chemical sales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300ED-A71B-D179-33D2-2C9562815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26840-021B-B516-38E3-612BA62004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Chemdata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8C87E-9C43-D918-C8B4-7F00D8AFA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88" y="1196234"/>
            <a:ext cx="8507012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3F06-18C8-2F76-F424-D21E116FE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8223-4F38-4AAD-0222-6AD4C99DB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China overtakes Europe and the US as global leader in chemical sales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2A2C-94D5-2F89-407F-A785201FA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376779-BC39-9DB8-F3E0-E7FA6064A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69" y="1152394"/>
            <a:ext cx="8254972" cy="55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503C-1B09-ED4B-20CA-05F63A16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BD40-8EC2-164C-1BB3-2D92268E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EU27 chemical sales dropped sharply in a growing global market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C89DB-F430-A2E6-BC58-618F15196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757F9-3A62-EAF2-3762-0AC8F99008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/>
              <a:t>Source: Cefic </a:t>
            </a:r>
            <a:r>
              <a:rPr lang="fr-BE" err="1"/>
              <a:t>Chemdata</a:t>
            </a:r>
            <a:r>
              <a:rPr lang="fr-BE"/>
              <a:t> International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98D20-A000-FCE7-F8D0-8134BF3B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45" y="1199794"/>
            <a:ext cx="7963110" cy="48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5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rgbClr val="595959"/>
      </a:dk1>
      <a:lt1>
        <a:srgbClr val="FFFFFF"/>
      </a:lt1>
      <a:dk2>
        <a:srgbClr val="69747A"/>
      </a:dk2>
      <a:lt2>
        <a:srgbClr val="FFFFFF"/>
      </a:lt2>
      <a:accent1>
        <a:srgbClr val="5BBAA5"/>
      </a:accent1>
      <a:accent2>
        <a:srgbClr val="005CAB"/>
      </a:accent2>
      <a:accent3>
        <a:srgbClr val="F47B20"/>
      </a:accent3>
      <a:accent4>
        <a:srgbClr val="59A18C"/>
      </a:accent4>
      <a:accent5>
        <a:srgbClr val="0076C0"/>
      </a:accent5>
      <a:accent6>
        <a:srgbClr val="79B778"/>
      </a:accent6>
      <a:hlink>
        <a:srgbClr val="92C039"/>
      </a:hlink>
      <a:folHlink>
        <a:srgbClr val="92C039"/>
      </a:folHlink>
    </a:clrScheme>
    <a:fontScheme name="Personnalisé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ED545E7-0388-4661-B91A-1894AE1B451C}" vid="{9131873B-2664-4952-97A0-F06AFCF94F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EFIC_Doc" ma:contentTypeID="0x010100CC1452B3D32F8440B544A8D906354C2B002739E632FB7B4541A37CA6707828E462" ma:contentTypeVersion="67" ma:contentTypeDescription="" ma:contentTypeScope="" ma:versionID="45f494f550ac4fc3016bba98963be3a5">
  <xsd:schema xmlns:xsd="http://www.w3.org/2001/XMLSchema" xmlns:xs="http://www.w3.org/2001/XMLSchema" xmlns:p="http://schemas.microsoft.com/office/2006/metadata/properties" xmlns:ns2="063f955d-52cd-40b2-80f5-70171ea2be06" xmlns:ns3="353f8e1a-8a90-4523-b89e-5b7b80c17c20" targetNamespace="http://schemas.microsoft.com/office/2006/metadata/properties" ma:root="true" ma:fieldsID="c21561e750987b875f210fe15d4e33ea" ns2:_="" ns3:_="">
    <xsd:import namespace="063f955d-52cd-40b2-80f5-70171ea2be06"/>
    <xsd:import namespace="353f8e1a-8a90-4523-b89e-5b7b80c17c20"/>
    <xsd:element name="properties">
      <xsd:complexType>
        <xsd:sequence>
          <xsd:element name="documentManagement">
            <xsd:complexType>
              <xsd:all>
                <xsd:element ref="ns2:mf725ba62fce447fb9bbcc06eaaae514" minOccurs="0"/>
                <xsd:element ref="ns2:TaxCatchAll" minOccurs="0"/>
                <xsd:element ref="ns2:TaxCatchAllLabel" minOccurs="0"/>
                <xsd:element ref="ns2:c48dca2c4d3f41848d6c6bfa73049c67" minOccurs="0"/>
                <xsd:element ref="ns2:Document_comments" minOccurs="0"/>
                <xsd:element ref="ns2:Expiration_date" minOccurs="0"/>
                <xsd:element ref="ns2:i3815fca76db49ac95ea420f7cf911c6" minOccurs="0"/>
                <xsd:element ref="ns2:e88422c06c974aee9bbadae853be99f3" minOccurs="0"/>
                <xsd:element ref="ns2:Context" minOccurs="0"/>
                <xsd:element ref="ns2:Doc_Languag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955d-52cd-40b2-80f5-70171ea2be06" elementFormDefault="qualified">
    <xsd:import namespace="http://schemas.microsoft.com/office/2006/documentManagement/types"/>
    <xsd:import namespace="http://schemas.microsoft.com/office/infopath/2007/PartnerControls"/>
    <xsd:element name="mf725ba62fce447fb9bbcc06eaaae514" ma:index="8" ma:taxonomy="true" ma:internalName="mf725ba62fce447fb9bbcc06eaaae514" ma:taxonomyFieldName="Document_status" ma:displayName="Doc status" ma:default="1;#Being worked on|61239119-fb6b-4477-99a9-0d9e8dd1a49e" ma:fieldId="{6f725ba6-2fce-447f-b9bb-cc06eaaae514}" ma:sspId="51ab7c41-b059-4fba-bc0c-4efa77139169" ma:termSetId="20c9d287-53e8-4803-b29d-4667889bb3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0753aac-9b70-422a-a6ef-82ba4d2b78cb}" ma:internalName="TaxCatchAll" ma:showField="CatchAllData" ma:web="6cfe3191-b7a2-4679-879f-43fe32adf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0753aac-9b70-422a-a6ef-82ba4d2b78cb}" ma:internalName="TaxCatchAllLabel" ma:readOnly="true" ma:showField="CatchAllDataLabel" ma:web="6cfe3191-b7a2-4679-879f-43fe32adf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8dca2c4d3f41848d6c6bfa73049c67" ma:index="12" ma:taxonomy="true" ma:internalName="c48dca2c4d3f41848d6c6bfa73049c67" ma:taxonomyFieldName="Document_Type" ma:displayName="Doc type" ma:readOnly="false" ma:default="3;#NA|985ce182-55de-4937-95b7-506adedf733b" ma:fieldId="{c48dca2c-4d3f-4184-8d6c-6bfa73049c67}" ma:sspId="51ab7c41-b059-4fba-bc0c-4efa77139169" ma:termSetId="1e542667-cb91-40c1-95af-574bb1f27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comments" ma:index="14" nillable="true" ma:displayName="Doc comments" ma:internalName="Document_comments">
      <xsd:simpleType>
        <xsd:restriction base="dms:Note">
          <xsd:maxLength value="255"/>
        </xsd:restriction>
      </xsd:simpleType>
    </xsd:element>
    <xsd:element name="Expiration_date" ma:index="15" nillable="true" ma:displayName="Expiration date" ma:format="DateOnly" ma:internalName="Expiration_date">
      <xsd:simpleType>
        <xsd:restriction base="dms:DateTime"/>
      </xsd:simpleType>
    </xsd:element>
    <xsd:element name="i3815fca76db49ac95ea420f7cf911c6" ma:index="16" ma:taxonomy="true" ma:internalName="i3815fca76db49ac95ea420f7cf911c6" ma:taxonomyFieldName="Confidentiality" ma:displayName="Confidentiality" ma:default="2;#3 - Internal use only|444dad51-745a-4285-abc9-4365fac0ec25" ma:fieldId="{23815fca-76db-49ac-95ea-420f7cf911c6}" ma:sspId="51ab7c41-b059-4fba-bc0c-4efa77139169" ma:termSetId="4ce234e3-b8ca-4796-8882-4f21ffe1b8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8422c06c974aee9bbadae853be99f3" ma:index="18" ma:taxonomy="true" ma:internalName="e88422c06c974aee9bbadae853be99f3" ma:taxonomyFieldName="GDPR" ma:displayName="GDPR" ma:readOnly="false" ma:default="4;#NA|3fbde490-865b-454f-b890-2db0972ec210" ma:fieldId="{e88422c0-6c97-4aee-9bba-dae853be99f3}" ma:sspId="51ab7c41-b059-4fba-bc0c-4efa77139169" ma:termSetId="a70036e0-1808-4628-8c65-155ea273b1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xt" ma:index="20" nillable="true" ma:displayName="Context" ma:internalName="Context">
      <xsd:simpleType>
        <xsd:restriction base="dms:Note">
          <xsd:maxLength value="255"/>
        </xsd:restriction>
      </xsd:simpleType>
    </xsd:element>
    <xsd:element name="Doc_Language" ma:index="21" nillable="true" ma:displayName="Doc language" ma:internalName="Doc_Languag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f8e1a-8a90-4523-b89e-5b7b80c17c20" elementFormDefault="qualified">
    <xsd:import namespace="http://schemas.microsoft.com/office/2006/documentManagement/types"/>
    <xsd:import namespace="http://schemas.microsoft.com/office/infopath/2007/PartnerControls"/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51ab7c41-b059-4fba-bc0c-4efa77139169" ContentTypeId="0x010100CC1452B3D32F8440B544A8D906354C2B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3f955d-52cd-40b2-80f5-70171ea2be06">
      <Value>4</Value>
      <Value>3</Value>
      <Value>2</Value>
      <Value>1</Value>
    </TaxCatchAll>
    <Document_comments xmlns="063f955d-52cd-40b2-80f5-70171ea2be06" xsi:nil="true"/>
    <mf725ba62fce447fb9bbcc06eaaae514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Being worked on</TermName>
          <TermId xmlns="http://schemas.microsoft.com/office/infopath/2007/PartnerControls">61239119-fb6b-4477-99a9-0d9e8dd1a49e</TermId>
        </TermInfo>
      </Terms>
    </mf725ba62fce447fb9bbcc06eaaae514>
    <Expiration_date xmlns="063f955d-52cd-40b2-80f5-70171ea2be06" xsi:nil="true"/>
    <Context xmlns="063f955d-52cd-40b2-80f5-70171ea2be06" xsi:nil="true"/>
    <Doc_Language xmlns="063f955d-52cd-40b2-80f5-70171ea2be06" xsi:nil="true"/>
    <i3815fca76db49ac95ea420f7cf911c6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3 - Internal use only</TermName>
          <TermId xmlns="http://schemas.microsoft.com/office/infopath/2007/PartnerControls">444dad51-745a-4285-abc9-4365fac0ec25</TermId>
        </TermInfo>
      </Terms>
    </i3815fca76db49ac95ea420f7cf911c6>
    <e88422c06c974aee9bbadae853be99f3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3fbde490-865b-454f-b890-2db0972ec210</TermId>
        </TermInfo>
      </Terms>
    </e88422c06c974aee9bbadae853be99f3>
    <c48dca2c4d3f41848d6c6bfa73049c67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985ce182-55de-4937-95b7-506adedf733b</TermId>
        </TermInfo>
      </Terms>
    </c48dca2c4d3f41848d6c6bfa73049c67>
  </documentManagement>
</p:properties>
</file>

<file path=customXml/itemProps1.xml><?xml version="1.0" encoding="utf-8"?>
<ds:datastoreItem xmlns:ds="http://schemas.openxmlformats.org/officeDocument/2006/customXml" ds:itemID="{6B52D0B9-670A-42A0-BB4D-EDABEB75E5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955d-52cd-40b2-80f5-70171ea2be06"/>
    <ds:schemaRef ds:uri="353f8e1a-8a90-4523-b89e-5b7b80c17c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258465-8FE7-4CC6-B45F-38ECF8E720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5A8A3-80B2-46DD-88EB-21768E5E3BB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128B1D0-2932-4E2A-998F-F001E6F950B2}">
  <ds:schemaRefs>
    <ds:schemaRef ds:uri="http://schemas.microsoft.com/office/2006/metadata/properties"/>
    <ds:schemaRef ds:uri="063f955d-52cd-40b2-80f5-70171ea2be06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Cefic_ppt_green_template</Template>
  <TotalTime>0</TotalTime>
  <Words>1158</Words>
  <Application>Microsoft Office PowerPoint</Application>
  <PresentationFormat>Widescreen</PresentationFormat>
  <Paragraphs>155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(Headings)</vt:lpstr>
      <vt:lpstr>Calibri Light</vt:lpstr>
      <vt:lpstr>Police système Courant</vt:lpstr>
      <vt:lpstr>Poppins</vt:lpstr>
      <vt:lpstr>Wingdings</vt:lpstr>
      <vt:lpstr>Thème Office</vt:lpstr>
      <vt:lpstr>Cefic Facts and Figures 2025</vt:lpstr>
      <vt:lpstr>1. Profile - key figures </vt:lpstr>
      <vt:lpstr>The chemical industry is a major supplier to key manufacturing sectors</vt:lpstr>
      <vt:lpstr>Petrochemicals and specialties account for more than half of EU27 chemical sales</vt:lpstr>
      <vt:lpstr>Four Member States drive two-thirds of EU27 chemical sales</vt:lpstr>
      <vt:lpstr>EU27 chemical sales slightly decreased in 2024 vs 2023</vt:lpstr>
      <vt:lpstr>After one decade, foreign sales account for one third of EU27 chemical sales</vt:lpstr>
      <vt:lpstr>China overtakes Europe and the US as global leader in chemical sales</vt:lpstr>
      <vt:lpstr>EU27 chemical sales dropped sharply in a growing global market</vt:lpstr>
      <vt:lpstr>Global chemical sales 2024 are 3.6 times higher than in 2004</vt:lpstr>
      <vt:lpstr>2. Trade Development </vt:lpstr>
      <vt:lpstr>Chemicals are a key contributor to EU27's trade balance (€47 bn)</vt:lpstr>
      <vt:lpstr>EU27 chemical trade surplus slightly above pre-crisis levels (2014-2019)</vt:lpstr>
      <vt:lpstr>Specialty chemicals dominates export &amp; petrochemicals dominates import in 2024</vt:lpstr>
      <vt:lpstr>In 2024, US remains the primary export country for the EU27</vt:lpstr>
      <vt:lpstr>In 2024, China is now the primary import country for the EU27</vt:lpstr>
      <vt:lpstr>Share of imports in EU27 market grew significantly</vt:lpstr>
      <vt:lpstr>Europe has lost ground both domestically and globally</vt:lpstr>
      <vt:lpstr>China’s share of global chemical exports continues to rise</vt:lpstr>
      <vt:lpstr>The trade position of upstream sub-sectors shows signs of serious deterioration</vt:lpstr>
      <vt:lpstr>3. Growth and Competitiveness </vt:lpstr>
      <vt:lpstr>EU27 chemical output remains a key concern</vt:lpstr>
      <vt:lpstr>EU27 chemical capacity utilisation remains steadily low (74%)</vt:lpstr>
      <vt:lpstr>EU27 chemical industry lacks a strong domestic demand</vt:lpstr>
      <vt:lpstr>Weak demand continues to weigh on EU27 chemical production</vt:lpstr>
      <vt:lpstr>2022-2025*: Different across Europe</vt:lpstr>
      <vt:lpstr>Employment in Europe faces increasing competition from Asia, particularly China and India</vt:lpstr>
      <vt:lpstr>Europe lost labour productivity compared to other regions</vt:lpstr>
      <vt:lpstr>4. Our contribution to EU industry </vt:lpstr>
      <vt:lpstr>31,000 companies are operating in the EU27 chemical sector</vt:lpstr>
      <vt:lpstr>30,264 SMEs* operate in the EU27 chemical industry</vt:lpstr>
      <vt:lpstr>EU27 chemical SMEs* contribute to 28% of sales and 36% of employment</vt:lpstr>
      <vt:lpstr>The chemical industry is a major sector in Europe, representing 7% of manufacturing added value </vt:lpstr>
      <vt:lpstr>Chemical sector is the third manufacturing sector by investment </vt:lpstr>
      <vt:lpstr>Chemical sector ranks seventh for employment among EU27 manufacturing sectors</vt:lpstr>
      <vt:lpstr>Chemical sector ranks third for labour costs</vt:lpstr>
      <vt:lpstr>Chemicals are a key contributor to EU27's trade (€407 bn)</vt:lpstr>
      <vt:lpstr>5. Energy Consumption </vt:lpstr>
      <vt:lpstr>EU27 gas and electricity account for two thirds of total energy consumption of the sector</vt:lpstr>
      <vt:lpstr>Gas prices remain above the pre-crisis levels</vt:lpstr>
      <vt:lpstr>EU27 energy consumption fell by 32% since 1990</vt:lpstr>
      <vt:lpstr>EU27 specific energy consumption* dropped by 40% since 1991</vt:lpstr>
      <vt:lpstr>EU27 chemical specific energy consumption* is higher than overall industry</vt:lpstr>
      <vt:lpstr>6. Capital and R&amp;I Spending </vt:lpstr>
      <vt:lpstr>EU27 capital spending decreased in 2024 vs 2023</vt:lpstr>
      <vt:lpstr>China leads global chemical investment</vt:lpstr>
      <vt:lpstr>EU27 market share of capital spending dropped significantly </vt:lpstr>
      <vt:lpstr>EU27 R&amp;I spending reaches the highest level in 2023 and 2024</vt:lpstr>
      <vt:lpstr>EU27 ranks as the world’s third-largest R&amp;I investor in 2024</vt:lpstr>
      <vt:lpstr>EU27 market share of R&amp;D spending has lost ground since 2009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TUERLINCKX Catherine</dc:creator>
  <cp:lastModifiedBy>TOPOUZIAN Fabienne</cp:lastModifiedBy>
  <cp:revision>6</cp:revision>
  <dcterms:created xsi:type="dcterms:W3CDTF">2025-10-01T07:40:17Z</dcterms:created>
  <dcterms:modified xsi:type="dcterms:W3CDTF">2025-12-02T17:54:08Z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0x010100CC1452B3D32F8440B544A8D906354C2B002739E632FB7B4541A37CA6707828E462</vt:lpwstr>
  </property>
  <property fmtid="{D5CDD505-2E9C-101B-9397-08002B2CF9AE}" pid="3" name="CEFIC_HI_ApprovalProcess">
    <vt:lpwstr>6;#No|3A7B5450-1449-4EB1-BCB1-40D40FC938D5</vt:lpwstr>
  </property>
  <property fmtid="{D5CDD505-2E9C-101B-9397-08002B2CF9AE}" pid="4" name="CEFIC_HI_Context">
    <vt:lpwstr/>
  </property>
  <property fmtid="{D5CDD505-2E9C-101B-9397-08002B2CF9AE}" pid="5" name="CEFIC_HI_Keywords">
    <vt:lpwstr/>
  </property>
  <property fmtid="{D5CDD505-2E9C-101B-9397-08002B2CF9AE}" pid="6" name="CEFIC_HI_DocumentStatus">
    <vt:lpwstr>5;#Draft|4CC06717-9187-48DF-B12D-441FBF367C32</vt:lpwstr>
  </property>
  <property fmtid="{D5CDD505-2E9C-101B-9397-08002B2CF9AE}" pid="7" name="CEFIC_Sensitivity">
    <vt:lpwstr/>
  </property>
  <property fmtid="{D5CDD505-2E9C-101B-9397-08002B2CF9AE}" pid="8" name="CEFIC_TargetAudience">
    <vt:lpwstr/>
  </property>
  <property fmtid="{D5CDD505-2E9C-101B-9397-08002B2CF9AE}" pid="9" name="Document Type">
    <vt:lpwstr>1;#Business documents|3c05f1a1-b89b-4b6b-8c97-e471b8cf36ed</vt:lpwstr>
  </property>
  <property fmtid="{D5CDD505-2E9C-101B-9397-08002B2CF9AE}" pid="10" name="MediaServiceImageTags">
    <vt:lpwstr/>
  </property>
  <property fmtid="{D5CDD505-2E9C-101B-9397-08002B2CF9AE}" pid="11" name="Order">
    <vt:r8>857400</vt:r8>
  </property>
  <property fmtid="{D5CDD505-2E9C-101B-9397-08002B2CF9AE}" pid="12" name="da00f7a73d0b440eae833cd29f7d4b8d">
    <vt:lpwstr>No|3A7B5450-1449-4EB1-BCB1-40D40FC938D5</vt:lpwstr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DocumentSetDescription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nc78952408e3422791080c99644f6b1a0">
    <vt:lpwstr>Business documents|3c05f1a1-b89b-4b6b-8c97-e471b8cf36ed</vt:lpwstr>
  </property>
  <property fmtid="{D5CDD505-2E9C-101B-9397-08002B2CF9AE}" pid="19" name="i19412b8b33f46ba8e0628cf6e2569d8">
    <vt:lpwstr>Draft|4CC06717-9187-48DF-B12D-441FBF367C32</vt:lpwstr>
  </property>
  <property fmtid="{D5CDD505-2E9C-101B-9397-08002B2CF9AE}" pid="20" name="_ExtendedDescription">
    <vt:lpwstr/>
  </property>
  <property fmtid="{D5CDD505-2E9C-101B-9397-08002B2CF9AE}" pid="21" name="TriggerFlowInfo">
    <vt:lpwstr/>
  </property>
  <property fmtid="{D5CDD505-2E9C-101B-9397-08002B2CF9AE}" pid="22" name="_dlc_DocIdItemGuid">
    <vt:lpwstr>19483014-4037-4623-81c1-ff82b6898f63</vt:lpwstr>
  </property>
  <property fmtid="{D5CDD505-2E9C-101B-9397-08002B2CF9AE}" pid="23" name="MSIP_Label_a31278c8-9e0c-4164-90a5-45ac4b30bdbb_Enabled">
    <vt:lpwstr>true</vt:lpwstr>
  </property>
  <property fmtid="{D5CDD505-2E9C-101B-9397-08002B2CF9AE}" pid="24" name="MSIP_Label_a31278c8-9e0c-4164-90a5-45ac4b30bdbb_SetDate">
    <vt:lpwstr>2024-01-22T13:15:46Z</vt:lpwstr>
  </property>
  <property fmtid="{D5CDD505-2E9C-101B-9397-08002B2CF9AE}" pid="25" name="MSIP_Label_a31278c8-9e0c-4164-90a5-45ac4b30bdbb_Method">
    <vt:lpwstr>Standard</vt:lpwstr>
  </property>
  <property fmtid="{D5CDD505-2E9C-101B-9397-08002B2CF9AE}" pid="26" name="MSIP_Label_a31278c8-9e0c-4164-90a5-45ac4b30bdbb_Name">
    <vt:lpwstr>Public</vt:lpwstr>
  </property>
  <property fmtid="{D5CDD505-2E9C-101B-9397-08002B2CF9AE}" pid="27" name="MSIP_Label_a31278c8-9e0c-4164-90a5-45ac4b30bdbb_SiteId">
    <vt:lpwstr>2aa31c1f-01c3-45fb-ac5d-93315bf8649e</vt:lpwstr>
  </property>
  <property fmtid="{D5CDD505-2E9C-101B-9397-08002B2CF9AE}" pid="28" name="MSIP_Label_a31278c8-9e0c-4164-90a5-45ac4b30bdbb_ActionId">
    <vt:lpwstr>7460f894-8600-452e-8e6f-9dc714465e71</vt:lpwstr>
  </property>
  <property fmtid="{D5CDD505-2E9C-101B-9397-08002B2CF9AE}" pid="29" name="MSIP_Label_a31278c8-9e0c-4164-90a5-45ac4b30bdbb_ContentBits">
    <vt:lpwstr>0</vt:lpwstr>
  </property>
  <property fmtid="{D5CDD505-2E9C-101B-9397-08002B2CF9AE}" pid="30" name="TaxKeyword">
    <vt:lpwstr/>
  </property>
  <property fmtid="{D5CDD505-2E9C-101B-9397-08002B2CF9AE}" pid="31" name="AI_AIDB_status_MM">
    <vt:lpwstr/>
  </property>
  <property fmtid="{D5CDD505-2E9C-101B-9397-08002B2CF9AE}" pid="32" name="Confidentiality">
    <vt:lpwstr>2;#3 - Internal use only|444dad51-745a-4285-abc9-4365fac0ec25</vt:lpwstr>
  </property>
  <property fmtid="{D5CDD505-2E9C-101B-9397-08002B2CF9AE}" pid="33" name="TaxKeywordTaxHTField">
    <vt:lpwstr/>
  </property>
  <property fmtid="{D5CDD505-2E9C-101B-9397-08002B2CF9AE}" pid="34" name="Document_Type">
    <vt:lpwstr>3;#NA|985ce182-55de-4937-95b7-506adedf733b</vt:lpwstr>
  </property>
  <property fmtid="{D5CDD505-2E9C-101B-9397-08002B2CF9AE}" pid="35" name="jdb7fc4e974a45188d91caad41c9ef17">
    <vt:lpwstr/>
  </property>
  <property fmtid="{D5CDD505-2E9C-101B-9397-08002B2CF9AE}" pid="36" name="AI_Normalisation_status">
    <vt:lpwstr/>
  </property>
  <property fmtid="{D5CDD505-2E9C-101B-9397-08002B2CF9AE}" pid="37" name="Document_status">
    <vt:lpwstr>1;#Being worked on|61239119-fb6b-4477-99a9-0d9e8dd1a49e</vt:lpwstr>
  </property>
  <property fmtid="{D5CDD505-2E9C-101B-9397-08002B2CF9AE}" pid="38" name="f56f3b9b03444df3b2ef6aaf7c0cbaa6">
    <vt:lpwstr/>
  </property>
  <property fmtid="{D5CDD505-2E9C-101B-9397-08002B2CF9AE}" pid="39" name="lcf76f155ced4ddcb4097134ff3c332f">
    <vt:lpwstr/>
  </property>
  <property fmtid="{D5CDD505-2E9C-101B-9397-08002B2CF9AE}" pid="40" name="GDPR">
    <vt:lpwstr>4;#NA|3fbde490-865b-454f-b890-2db0972ec210</vt:lpwstr>
  </property>
</Properties>
</file>